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3" r:id="rId3"/>
    <p:sldMasterId id="2147483664" r:id="rId4"/>
    <p:sldMasterId id="2147483665" r:id="rId5"/>
    <p:sldMasterId id="2147483666" r:id="rId6"/>
    <p:sldMasterId id="2147483667" r:id="rId7"/>
    <p:sldMasterId id="2147483668" r:id="rId8"/>
  </p:sldMasterIdLst>
  <p:notesMasterIdLst>
    <p:notesMasterId r:id="rId15"/>
  </p:notesMasterIdLst>
  <p:sldIdLst>
    <p:sldId id="258" r:id="rId9"/>
    <p:sldId id="257" r:id="rId10"/>
    <p:sldId id="284" r:id="rId11"/>
    <p:sldId id="260" r:id="rId12"/>
    <p:sldId id="262" r:id="rId13"/>
    <p:sldId id="259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398"/>
    <a:srgbClr val="262626"/>
    <a:srgbClr val="2A2A2A"/>
    <a:srgbClr val="FB9400"/>
    <a:srgbClr val="FFD579"/>
    <a:srgbClr val="DAA33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7"/>
    <p:restoredTop sz="95018"/>
  </p:normalViewPr>
  <p:slideViewPr>
    <p:cSldViewPr snapToGrid="0" snapToObjects="1">
      <p:cViewPr varScale="1">
        <p:scale>
          <a:sx n="194" d="100"/>
          <a:sy n="194" d="100"/>
        </p:scale>
        <p:origin x="1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D57BF83-1BEF-46D4-B9CE-885093A73D3C}"/>
    <pc:docChg chg="modSld">
      <pc:chgData name="" userId="" providerId="" clId="Web-{3D57BF83-1BEF-46D4-B9CE-885093A73D3C}" dt="2018-08-02T12:22:37.409" v="35" actId="20577"/>
      <pc:docMkLst>
        <pc:docMk/>
      </pc:docMkLst>
      <pc:sldChg chg="modSp">
        <pc:chgData name="" userId="" providerId="" clId="Web-{3D57BF83-1BEF-46D4-B9CE-885093A73D3C}" dt="2018-08-02T12:14:49.834" v="20" actId="20577"/>
        <pc:sldMkLst>
          <pc:docMk/>
          <pc:sldMk cId="928225609" sldId="257"/>
        </pc:sldMkLst>
        <pc:spChg chg="mod">
          <ac:chgData name="" userId="" providerId="" clId="Web-{3D57BF83-1BEF-46D4-B9CE-885093A73D3C}" dt="2018-08-02T12:14:49.834" v="20" actId="20577"/>
          <ac:spMkLst>
            <pc:docMk/>
            <pc:sldMk cId="928225609" sldId="257"/>
            <ac:spMk id="3" creationId="{00000000-0000-0000-0000-000000000000}"/>
          </ac:spMkLst>
        </pc:spChg>
      </pc:sldChg>
      <pc:sldChg chg="modSp">
        <pc:chgData name="" userId="" providerId="" clId="Web-{3D57BF83-1BEF-46D4-B9CE-885093A73D3C}" dt="2018-08-02T12:21:01.594" v="24" actId="20577"/>
        <pc:sldMkLst>
          <pc:docMk/>
          <pc:sldMk cId="4247877410" sldId="260"/>
        </pc:sldMkLst>
        <pc:spChg chg="mod">
          <ac:chgData name="" userId="" providerId="" clId="Web-{3D57BF83-1BEF-46D4-B9CE-885093A73D3C}" dt="2018-08-02T12:21:01.594" v="24" actId="20577"/>
          <ac:spMkLst>
            <pc:docMk/>
            <pc:sldMk cId="4247877410" sldId="260"/>
            <ac:spMk id="3" creationId="{00000000-0000-0000-0000-000000000000}"/>
          </ac:spMkLst>
        </pc:spChg>
      </pc:sldChg>
      <pc:sldChg chg="modSp">
        <pc:chgData name="" userId="" providerId="" clId="Web-{3D57BF83-1BEF-46D4-B9CE-885093A73D3C}" dt="2018-08-02T12:22:37.409" v="34" actId="20577"/>
        <pc:sldMkLst>
          <pc:docMk/>
          <pc:sldMk cId="2945976915" sldId="262"/>
        </pc:sldMkLst>
        <pc:spChg chg="mod">
          <ac:chgData name="" userId="" providerId="" clId="Web-{3D57BF83-1BEF-46D4-B9CE-885093A73D3C}" dt="2018-08-02T12:22:37.409" v="34" actId="20577"/>
          <ac:spMkLst>
            <pc:docMk/>
            <pc:sldMk cId="2945976915" sldId="262"/>
            <ac:spMk id="3" creationId="{00000000-0000-0000-0000-000000000000}"/>
          </ac:spMkLst>
        </pc:spChg>
      </pc:sldChg>
    </pc:docChg>
  </pc:docChgLst>
  <pc:docChgLst>
    <pc:chgData clId="Web-{DC3E72DE-37AB-4342-943B-086D70D896E6}"/>
    <pc:docChg chg="modSld">
      <pc:chgData name="" userId="" providerId="" clId="Web-{DC3E72DE-37AB-4342-943B-086D70D896E6}" dt="2018-08-02T14:03:33.910" v="13" actId="20577"/>
      <pc:docMkLst>
        <pc:docMk/>
      </pc:docMkLst>
      <pc:sldChg chg="modSp">
        <pc:chgData name="" userId="" providerId="" clId="Web-{DC3E72DE-37AB-4342-943B-086D70D896E6}" dt="2018-08-02T14:03:17.925" v="0" actId="20577"/>
        <pc:sldMkLst>
          <pc:docMk/>
          <pc:sldMk cId="4247877410" sldId="260"/>
        </pc:sldMkLst>
        <pc:spChg chg="mod">
          <ac:chgData name="" userId="" providerId="" clId="Web-{DC3E72DE-37AB-4342-943B-086D70D896E6}" dt="2018-08-02T14:03:17.925" v="0" actId="20577"/>
          <ac:spMkLst>
            <pc:docMk/>
            <pc:sldMk cId="4247877410" sldId="260"/>
            <ac:spMk id="3" creationId="{00000000-0000-0000-0000-000000000000}"/>
          </ac:spMkLst>
        </pc:spChg>
      </pc:sldChg>
      <pc:sldChg chg="modSp">
        <pc:chgData name="" userId="" providerId="" clId="Web-{DC3E72DE-37AB-4342-943B-086D70D896E6}" dt="2018-08-02T14:03:31.488" v="11" actId="20577"/>
        <pc:sldMkLst>
          <pc:docMk/>
          <pc:sldMk cId="3604415518" sldId="284"/>
        </pc:sldMkLst>
        <pc:spChg chg="mod">
          <ac:chgData name="" userId="" providerId="" clId="Web-{DC3E72DE-37AB-4342-943B-086D70D896E6}" dt="2018-08-02T14:03:31.488" v="11" actId="20577"/>
          <ac:spMkLst>
            <pc:docMk/>
            <pc:sldMk cId="3604415518" sldId="284"/>
            <ac:spMk id="3" creationId="{00000000-0000-0000-0000-000000000000}"/>
          </ac:spMkLst>
        </pc:spChg>
      </pc:sldChg>
    </pc:docChg>
  </pc:docChgLst>
  <pc:docChgLst>
    <pc:chgData clId="Web-{61341A2F-7531-40F3-BEF3-5111D1D485EA}"/>
    <pc:docChg chg="modSld">
      <pc:chgData name="" userId="" providerId="" clId="Web-{61341A2F-7531-40F3-BEF3-5111D1D485EA}" dt="2018-08-02T13:46:04.916" v="17" actId="20577"/>
      <pc:docMkLst>
        <pc:docMk/>
      </pc:docMkLst>
      <pc:sldChg chg="modSp">
        <pc:chgData name="" userId="" providerId="" clId="Web-{61341A2F-7531-40F3-BEF3-5111D1D485EA}" dt="2018-08-02T13:46:04.916" v="16" actId="20577"/>
        <pc:sldMkLst>
          <pc:docMk/>
          <pc:sldMk cId="4247877410" sldId="260"/>
        </pc:sldMkLst>
        <pc:spChg chg="mod">
          <ac:chgData name="" userId="" providerId="" clId="Web-{61341A2F-7531-40F3-BEF3-5111D1D485EA}" dt="2018-08-02T13:46:04.916" v="16" actId="20577"/>
          <ac:spMkLst>
            <pc:docMk/>
            <pc:sldMk cId="4247877410" sldId="260"/>
            <ac:spMk id="3" creationId="{00000000-0000-0000-0000-000000000000}"/>
          </ac:spMkLst>
        </pc:spChg>
      </pc:sldChg>
    </pc:docChg>
  </pc:docChgLst>
  <pc:docChgLst>
    <pc:chgData clId="Web-{01705806-C5BA-4D79-9AEF-F87C33E6D987}"/>
    <pc:docChg chg="modSld">
      <pc:chgData name="" userId="" providerId="" clId="Web-{01705806-C5BA-4D79-9AEF-F87C33E6D987}" dt="2018-08-02T14:09:45.886" v="31" actId="20577"/>
      <pc:docMkLst>
        <pc:docMk/>
      </pc:docMkLst>
      <pc:sldChg chg="modSp">
        <pc:chgData name="" userId="" providerId="" clId="Web-{01705806-C5BA-4D79-9AEF-F87C33E6D987}" dt="2018-08-02T14:09:45.871" v="30" actId="20577"/>
        <pc:sldMkLst>
          <pc:docMk/>
          <pc:sldMk cId="2945976915" sldId="262"/>
        </pc:sldMkLst>
        <pc:spChg chg="mod">
          <ac:chgData name="" userId="" providerId="" clId="Web-{01705806-C5BA-4D79-9AEF-F87C33E6D987}" dt="2018-08-02T14:09:45.871" v="30" actId="20577"/>
          <ac:spMkLst>
            <pc:docMk/>
            <pc:sldMk cId="2945976915" sldId="262"/>
            <ac:spMk id="3" creationId="{00000000-0000-0000-0000-000000000000}"/>
          </ac:spMkLst>
        </pc:spChg>
      </pc:sldChg>
      <pc:sldChg chg="modSp">
        <pc:chgData name="" userId="" providerId="" clId="Web-{01705806-C5BA-4D79-9AEF-F87C33E6D987}" dt="2018-08-02T14:07:51.181" v="12" actId="20577"/>
        <pc:sldMkLst>
          <pc:docMk/>
          <pc:sldMk cId="3604415518" sldId="284"/>
        </pc:sldMkLst>
        <pc:spChg chg="mod">
          <ac:chgData name="" userId="" providerId="" clId="Web-{01705806-C5BA-4D79-9AEF-F87C33E6D987}" dt="2018-08-02T14:07:51.181" v="12" actId="20577"/>
          <ac:spMkLst>
            <pc:docMk/>
            <pc:sldMk cId="3604415518" sldId="284"/>
            <ac:spMk id="3" creationId="{00000000-0000-0000-0000-000000000000}"/>
          </ac:spMkLst>
        </pc:spChg>
      </pc:sldChg>
    </pc:docChg>
  </pc:docChgLst>
  <pc:docChgLst>
    <pc:chgData clId="Web-{675164FB-2919-4E35-B8AD-364C24428916}"/>
    <pc:docChg chg="modSld">
      <pc:chgData name="" userId="" providerId="" clId="Web-{675164FB-2919-4E35-B8AD-364C24428916}" dt="2018-08-02T13:40:49.566" v="5" actId="20577"/>
      <pc:docMkLst>
        <pc:docMk/>
      </pc:docMkLst>
      <pc:sldChg chg="modSp">
        <pc:chgData name="" userId="" providerId="" clId="Web-{675164FB-2919-4E35-B8AD-364C24428916}" dt="2018-08-02T13:40:48.723" v="3" actId="20577"/>
        <pc:sldMkLst>
          <pc:docMk/>
          <pc:sldMk cId="4247877410" sldId="260"/>
        </pc:sldMkLst>
        <pc:spChg chg="mod">
          <ac:chgData name="" userId="" providerId="" clId="Web-{675164FB-2919-4E35-B8AD-364C24428916}" dt="2018-08-02T13:40:48.723" v="3" actId="20577"/>
          <ac:spMkLst>
            <pc:docMk/>
            <pc:sldMk cId="4247877410" sldId="26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- this video is going to go over the different types of </a:t>
            </a:r>
            <a:r>
              <a:rPr lang="en-US" dirty="0" err="1"/>
              <a:t>vmm</a:t>
            </a:r>
            <a:r>
              <a:rPr lang="en-US" dirty="0"/>
              <a:t> or hyper</a:t>
            </a:r>
          </a:p>
          <a:p>
            <a:r>
              <a:rPr lang="en-US" dirty="0"/>
              <a:t>what are the different types of hypervisor and different implementation of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369342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type of virtualization is going to take advantage of the underlying hardware's </a:t>
            </a:r>
            <a:r>
              <a:rPr lang="en-US" dirty="0" err="1"/>
              <a:t>virt</a:t>
            </a:r>
            <a:r>
              <a:rPr lang="en-US" dirty="0"/>
              <a:t> extensions</a:t>
            </a:r>
          </a:p>
          <a:p>
            <a:endParaRPr lang="en-US" dirty="0"/>
          </a:p>
          <a:p>
            <a:r>
              <a:rPr lang="en-US" dirty="0"/>
              <a:t>1. the virtual machine believes it is </a:t>
            </a:r>
            <a:r>
              <a:rPr lang="en-US" dirty="0" err="1"/>
              <a:t>intalled</a:t>
            </a:r>
            <a:r>
              <a:rPr lang="en-US" dirty="0"/>
              <a:t> on it's own isolated piece of hardware</a:t>
            </a:r>
          </a:p>
          <a:p>
            <a:r>
              <a:rPr lang="en-US" dirty="0"/>
              <a:t>2. all the </a:t>
            </a:r>
            <a:r>
              <a:rPr lang="en-US" dirty="0" err="1"/>
              <a:t>modfications</a:t>
            </a:r>
            <a:r>
              <a:rPr lang="en-US" dirty="0"/>
              <a:t> are happening below the guest OS. gets the </a:t>
            </a:r>
            <a:r>
              <a:rPr lang="en-US" dirty="0" err="1"/>
              <a:t>resorces</a:t>
            </a:r>
            <a:r>
              <a:rPr lang="en-US" dirty="0"/>
              <a:t> it needs</a:t>
            </a:r>
          </a:p>
          <a:p>
            <a:r>
              <a:rPr lang="en-US" dirty="0"/>
              <a:t>3. if there is a need to migrate, no changes are necessary to the OS only consideration is the underlying virtualization software</a:t>
            </a:r>
          </a:p>
          <a:p>
            <a:r>
              <a:rPr lang="en-US" dirty="0"/>
              <a:t>4. because of the desire to virtualize intel/</a:t>
            </a:r>
            <a:r>
              <a:rPr lang="en-US" dirty="0" err="1"/>
              <a:t>amd</a:t>
            </a:r>
            <a:r>
              <a:rPr lang="en-US" dirty="0"/>
              <a:t> added these </a:t>
            </a:r>
            <a:r>
              <a:rPr lang="en-US" dirty="0" err="1"/>
              <a:t>virt</a:t>
            </a:r>
            <a:r>
              <a:rPr lang="en-US" dirty="0"/>
              <a:t> extensions so that hypervisors could take advantage and run more efficiently</a:t>
            </a:r>
          </a:p>
          <a:p>
            <a:endParaRPr lang="en-US" dirty="0"/>
          </a:p>
          <a:p>
            <a:r>
              <a:rPr lang="en-US" dirty="0"/>
              <a:t>EPT allows hypervisor to work more efficiently with host memory</a:t>
            </a:r>
          </a:p>
        </p:txBody>
      </p:sp>
    </p:spTree>
    <p:extLst>
      <p:ext uri="{BB962C8B-B14F-4D97-AF65-F5344CB8AC3E}">
        <p14:creationId xmlns:p14="http://schemas.microsoft.com/office/powerpoint/2010/main" val="139095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virtualization extensions are not always enabled by default</a:t>
            </a:r>
          </a:p>
          <a:p>
            <a:endParaRPr lang="en-US" dirty="0"/>
          </a:p>
          <a:p>
            <a:r>
              <a:rPr lang="en-US" dirty="0"/>
              <a:t>must be enabled in your system bios (the method to do this can vary). consult the user manual or google the model.</a:t>
            </a:r>
          </a:p>
          <a:p>
            <a:endParaRPr lang="en-US" dirty="0"/>
          </a:p>
          <a:p>
            <a:r>
              <a:rPr lang="en-US" dirty="0"/>
              <a:t>In order to find out whether </a:t>
            </a:r>
            <a:r>
              <a:rPr lang="en-US" dirty="0" err="1"/>
              <a:t>virt</a:t>
            </a:r>
            <a:r>
              <a:rPr lang="en-US" dirty="0"/>
              <a:t> extensions are enabled you must consult /proc/</a:t>
            </a:r>
            <a:r>
              <a:rPr lang="en-US" dirty="0" err="1"/>
              <a:t>cpuinfo</a:t>
            </a:r>
            <a:endParaRPr lang="en-US" dirty="0"/>
          </a:p>
          <a:p>
            <a:endParaRPr lang="en-US" dirty="0"/>
          </a:p>
          <a:p>
            <a:r>
              <a:rPr lang="en-US" dirty="0"/>
              <a:t>gives information about </a:t>
            </a:r>
            <a:r>
              <a:rPr lang="en-US" dirty="0" err="1"/>
              <a:t>cpu</a:t>
            </a:r>
            <a:r>
              <a:rPr lang="en-US" dirty="0"/>
              <a:t> but we're mainly concerned with the flags section </a:t>
            </a:r>
          </a:p>
          <a:p>
            <a:endParaRPr lang="en-US" dirty="0"/>
          </a:p>
          <a:p>
            <a:r>
              <a:rPr lang="en-US" dirty="0"/>
              <a:t>--color to make it easier to see and the -E allows you to search using regex (</a:t>
            </a:r>
            <a:r>
              <a:rPr lang="en-US" dirty="0" err="1"/>
              <a:t>svm</a:t>
            </a:r>
            <a:r>
              <a:rPr lang="en-US" dirty="0"/>
              <a:t> or </a:t>
            </a:r>
            <a:r>
              <a:rPr lang="en-US" dirty="0" err="1"/>
              <a:t>vmx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another way to query is using </a:t>
            </a:r>
            <a:r>
              <a:rPr lang="en-US" dirty="0" err="1"/>
              <a:t>lscpu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27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 for PV are now in the Linux kernel. Guest OS is aware that it’s virtual</a:t>
            </a:r>
          </a:p>
          <a:p>
            <a:r>
              <a:rPr lang="en-US" dirty="0"/>
              <a:t>support was removed in </a:t>
            </a:r>
            <a:r>
              <a:rPr lang="en-US" dirty="0" err="1"/>
              <a:t>rhel</a:t>
            </a:r>
            <a:r>
              <a:rPr lang="en-US" dirty="0"/>
              <a:t> 6 (affects the upstream projects); </a:t>
            </a:r>
            <a:r>
              <a:rPr lang="en-US" dirty="0" err="1"/>
              <a:t>howver</a:t>
            </a:r>
            <a:r>
              <a:rPr lang="en-US" dirty="0"/>
              <a:t> you can update using the </a:t>
            </a:r>
            <a:r>
              <a:rPr lang="en-US" dirty="0" err="1"/>
              <a:t>CetntOS</a:t>
            </a:r>
            <a:r>
              <a:rPr lang="en-US" dirty="0"/>
              <a:t> extras repos we'll talk about latter, added in base </a:t>
            </a:r>
            <a:r>
              <a:rPr lang="en-US" dirty="0" err="1"/>
              <a:t>linux</a:t>
            </a:r>
            <a:r>
              <a:rPr lang="en-US" dirty="0"/>
              <a:t> kernel so it's supported by many distribution so they support out of the box</a:t>
            </a:r>
          </a:p>
          <a:p>
            <a:endParaRPr lang="en-US" dirty="0"/>
          </a:p>
          <a:p>
            <a:r>
              <a:rPr lang="en-US" dirty="0"/>
              <a:t>Allows OS to recognize the presence of a hypervisor and communicate directly with it (</a:t>
            </a:r>
            <a:r>
              <a:rPr lang="en-US" dirty="0" err="1"/>
              <a:t>hypercalls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This is a more efficient means of communication.</a:t>
            </a:r>
          </a:p>
          <a:p>
            <a:endParaRPr lang="en-US" dirty="0"/>
          </a:p>
          <a:p>
            <a:r>
              <a:rPr lang="en-US" dirty="0"/>
              <a:t>Full virtualization relies on hardware emulation.</a:t>
            </a:r>
          </a:p>
        </p:txBody>
      </p:sp>
    </p:spTree>
    <p:extLst>
      <p:ext uri="{BB962C8B-B14F-4D97-AF65-F5344CB8AC3E}">
        <p14:creationId xmlns:p14="http://schemas.microsoft.com/office/powerpoint/2010/main" val="408845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high level view, is more like an app.</a:t>
            </a:r>
          </a:p>
          <a:p>
            <a:r>
              <a:rPr lang="en-US" dirty="0"/>
              <a:t>3. very </a:t>
            </a:r>
            <a:r>
              <a:rPr lang="en-US" dirty="0" err="1"/>
              <a:t>ligth</a:t>
            </a:r>
            <a:r>
              <a:rPr lang="en-US" dirty="0"/>
              <a:t>-weight, since it's only loading what is necessary to run an application</a:t>
            </a:r>
          </a:p>
          <a:p>
            <a:r>
              <a:rPr lang="en-US" dirty="0" err="1"/>
              <a:t>reducis</a:t>
            </a:r>
            <a:r>
              <a:rPr lang="en-US" dirty="0"/>
              <a:t> the overhead from installing a full OS (lib/bins)</a:t>
            </a:r>
          </a:p>
          <a:p>
            <a:r>
              <a:rPr lang="en-US" dirty="0"/>
              <a:t>4. uses built-in </a:t>
            </a:r>
            <a:r>
              <a:rPr lang="en-US" dirty="0" err="1"/>
              <a:t>linux</a:t>
            </a:r>
            <a:r>
              <a:rPr lang="en-US" dirty="0"/>
              <a:t> utilities to make sure that sure that it has restricted </a:t>
            </a:r>
            <a:r>
              <a:rPr lang="en-US" dirty="0" err="1"/>
              <a:t>acces</a:t>
            </a:r>
            <a:endParaRPr lang="en-US" dirty="0"/>
          </a:p>
          <a:p>
            <a:r>
              <a:rPr lang="en-US" dirty="0"/>
              <a:t>5. since it's an </a:t>
            </a:r>
            <a:r>
              <a:rPr lang="en-US" dirty="0" err="1"/>
              <a:t>isolotated</a:t>
            </a:r>
            <a:r>
              <a:rPr lang="en-US" dirty="0"/>
              <a:t> instance of the host processor</a:t>
            </a:r>
          </a:p>
          <a:p>
            <a:r>
              <a:rPr lang="en-US" dirty="0"/>
              <a:t>6. utilities that are already built into </a:t>
            </a:r>
            <a:r>
              <a:rPr lang="en-US" dirty="0" err="1"/>
              <a:t>linux</a:t>
            </a:r>
            <a:r>
              <a:rPr lang="en-US" dirty="0"/>
              <a:t>. part of the core way </a:t>
            </a:r>
            <a:r>
              <a:rPr lang="en-US" dirty="0" err="1"/>
              <a:t>linux</a:t>
            </a:r>
            <a:r>
              <a:rPr lang="en-US" dirty="0"/>
              <a:t> </a:t>
            </a:r>
            <a:r>
              <a:rPr lang="en-US" dirty="0" err="1"/>
              <a:t>funcitons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7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5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566244"/>
            <a:ext cx="6400800" cy="719018"/>
          </a:xfrm>
          <a:prstGeom prst="rect">
            <a:avLst/>
          </a:prstGeom>
          <a:solidFill>
            <a:srgbClr val="000000">
              <a:alpha val="41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>
            <a:noAutofit/>
          </a:bodyPr>
          <a:lstStyle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1pPr>
            <a:lvl2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 dirty="0">
                <a:ln>
                  <a:noFill/>
                </a:ln>
                <a:solidFill>
                  <a:srgbClr val="FB9400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2pPr>
            <a:lvl3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 dirty="0">
                <a:ln>
                  <a:noFill/>
                </a:ln>
                <a:solidFill>
                  <a:srgbClr val="FB9400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3pPr>
            <a:lvl4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 dirty="0">
                <a:ln>
                  <a:noFill/>
                </a:ln>
                <a:solidFill>
                  <a:srgbClr val="FB9400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4pPr>
            <a:lvl5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 dirty="0">
                <a:ln>
                  <a:noFill/>
                </a:ln>
                <a:solidFill>
                  <a:srgbClr val="FB9400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5pPr>
          </a:lstStyle>
          <a:p>
            <a:pPr marL="0" lvl="0" indent="0" fontAlgn="auto" hangingPunct="0">
              <a:spcBef>
                <a:spcPts val="0"/>
              </a:spcBef>
              <a:buSzTx/>
              <a:buFontTx/>
              <a:buNone/>
            </a:pPr>
            <a:r>
              <a:rPr lang="en-US"/>
              <a:t>Edit Master text styles</a:t>
            </a:r>
          </a:p>
        </p:txBody>
      </p:sp>
      <p:pic>
        <p:nvPicPr>
          <p:cNvPr id="9" name="Picture 9" descr="Picture 9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259231" y="976402"/>
            <a:ext cx="625526" cy="60456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197864" y="1909228"/>
            <a:ext cx="6748272" cy="1106424"/>
          </a:xfrm>
          <a:prstGeom prst="rect">
            <a:avLst/>
          </a:prstGeom>
        </p:spPr>
        <p:txBody>
          <a:bodyPr lIns="45720">
            <a:noAutofit/>
          </a:bodyPr>
          <a:lstStyle>
            <a:lvl1pPr algn="ctr">
              <a:defRPr sz="5400" b="0" i="0">
                <a:latin typeface="Omnes ExtraLight" charset="0"/>
                <a:ea typeface="Omnes ExtraLight" charset="0"/>
                <a:cs typeface="Omnes Extra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9" descr="Picture 9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259231" y="976402"/>
            <a:ext cx="625526" cy="604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251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09226" y="792000"/>
            <a:ext cx="4147574" cy="3578400"/>
          </a:xfrm>
          <a:prstGeom prst="rect">
            <a:avLst/>
          </a:prstGeom>
          <a:solidFill>
            <a:srgbClr val="2A2A2A"/>
          </a:solidFill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defRPr sz="1200"/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half" idx="10" hasCustomPrompt="1"/>
          </p:nvPr>
        </p:nvSpPr>
        <p:spPr>
          <a:xfrm>
            <a:off x="4708800" y="792000"/>
            <a:ext cx="4182957" cy="3578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defRPr sz="1200"/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COMPARISON TITLE TEXT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86400" y="792000"/>
            <a:ext cx="0" cy="357840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06214563"/>
              </p:ext>
            </p:extLst>
          </p:nvPr>
        </p:nvGraphicFramePr>
        <p:xfrm>
          <a:off x="309224" y="834950"/>
          <a:ext cx="8582532" cy="2426652"/>
        </p:xfrm>
        <a:graphic>
          <a:graphicData uri="http://schemas.openxmlformats.org/drawingml/2006/table">
            <a:tbl>
              <a:tblPr firstRow="1" bandRow="1">
                <a:effectLst>
                  <a:outerShdw blurRad="139700" dist="215900" dir="3600000" algn="ctr" rotWithShape="0">
                    <a:schemeClr val="tx1">
                      <a:alpha val="79000"/>
                    </a:schemeClr>
                  </a:outerShdw>
                </a:effectLst>
                <a:tableStyleId>{5940675A-B579-460E-94D1-54222C63F5DA}</a:tableStyleId>
              </a:tblPr>
              <a:tblGrid>
                <a:gridCol w="2860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0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44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Omnes Light" charset="0"/>
                          <a:ea typeface="Omnes Light" charset="0"/>
                          <a:cs typeface="Omnes Light" charset="0"/>
                        </a:rPr>
                        <a:t>TITLE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Omnes Light" charset="0"/>
                          <a:ea typeface="Omnes Light" charset="0"/>
                          <a:cs typeface="Omnes Light" charset="0"/>
                        </a:rPr>
                        <a:t>TITLE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Omnes Light" charset="0"/>
                          <a:ea typeface="Omnes Light" charset="0"/>
                          <a:cs typeface="Omnes Light" charset="0"/>
                        </a:rPr>
                        <a:t>TITLE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e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Body Level One…"/>
          <p:cNvSpPr txBox="1">
            <a:spLocks noGrp="1"/>
          </p:cNvSpPr>
          <p:nvPr>
            <p:ph type="body" sz="half" idx="10" hasCustomPrompt="1"/>
          </p:nvPr>
        </p:nvSpPr>
        <p:spPr>
          <a:xfrm>
            <a:off x="309226" y="799200"/>
            <a:ext cx="8582530" cy="446400"/>
          </a:xfrm>
          <a:prstGeom prst="rect">
            <a:avLst/>
          </a:prstGeom>
          <a:solidFill>
            <a:srgbClr val="2A2A2A"/>
          </a:solidFill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defRPr sz="1200"/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09225" y="1411200"/>
            <a:ext cx="8582531" cy="1836000"/>
          </a:xfrm>
          <a:prstGeom prst="rect">
            <a:avLst/>
          </a:prstGeom>
          <a:solidFill>
            <a:srgbClr val="2A2A2A"/>
          </a:solidFill>
          <a:ln>
            <a:noFill/>
          </a:ln>
        </p:spPr>
        <p:txBody>
          <a:bodyPr tIns="91440" bIns="91440" numCol="3">
            <a:no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buSzPct val="80000"/>
              <a:buFont typeface="Arial" charset="0"/>
              <a:buChar char="•"/>
              <a:defRPr sz="1400" b="0" i="0">
                <a:latin typeface="Omnes ExtraLight" charset="0"/>
                <a:ea typeface="Omnes ExtraLight" charset="0"/>
                <a:cs typeface="Omnes ExtraLight" charset="0"/>
              </a:defRPr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Body Level One…"/>
          <p:cNvSpPr txBox="1">
            <a:spLocks noGrp="1"/>
          </p:cNvSpPr>
          <p:nvPr>
            <p:ph type="body" sz="half" idx="10" hasCustomPrompt="1"/>
          </p:nvPr>
        </p:nvSpPr>
        <p:spPr>
          <a:xfrm>
            <a:off x="309226" y="799200"/>
            <a:ext cx="8582530" cy="446400"/>
          </a:xfrm>
          <a:prstGeom prst="rect">
            <a:avLst/>
          </a:prstGeom>
          <a:solidFill>
            <a:srgbClr val="2A2A2A"/>
          </a:solidFill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defRPr sz="1200"/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9226" y="1375200"/>
            <a:ext cx="8582530" cy="28800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Title Text"/>
          <p:cNvSpPr txBox="1">
            <a:spLocks/>
          </p:cNvSpPr>
          <p:nvPr userDrawn="1"/>
        </p:nvSpPr>
        <p:spPr>
          <a:xfrm>
            <a:off x="4045936" y="2635200"/>
            <a:ext cx="1109109" cy="3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1pPr>
            <a:lvl2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sz="1400" dirty="0">
                <a:solidFill>
                  <a:schemeClr val="bg2"/>
                </a:solidFill>
              </a:rPr>
              <a:t>Insert</a:t>
            </a:r>
            <a:r>
              <a:rPr lang="en-US" sz="1400" baseline="0" dirty="0">
                <a:solidFill>
                  <a:schemeClr val="bg2"/>
                </a:solidFill>
              </a:rPr>
              <a:t> </a:t>
            </a:r>
            <a:r>
              <a:rPr lang="en-US" sz="1400" dirty="0">
                <a:solidFill>
                  <a:schemeClr val="bg2"/>
                </a:solidFill>
              </a:rPr>
              <a:t>Picture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723200" y="792000"/>
            <a:ext cx="4168556" cy="35784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itle Text"/>
          <p:cNvSpPr txBox="1">
            <a:spLocks/>
          </p:cNvSpPr>
          <p:nvPr userDrawn="1"/>
        </p:nvSpPr>
        <p:spPr>
          <a:xfrm>
            <a:off x="6330417" y="2401200"/>
            <a:ext cx="961322" cy="3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1pPr>
            <a:lvl2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sz="1200" dirty="0">
                <a:solidFill>
                  <a:schemeClr val="bg2"/>
                </a:solidFill>
              </a:rPr>
              <a:t>Insert</a:t>
            </a:r>
            <a:r>
              <a:rPr lang="en-US" sz="1200" baseline="0" dirty="0">
                <a:solidFill>
                  <a:schemeClr val="bg2"/>
                </a:solidFill>
              </a:rPr>
              <a:t> </a:t>
            </a:r>
            <a:r>
              <a:rPr lang="en-US" sz="1200" dirty="0">
                <a:solidFill>
                  <a:schemeClr val="bg2"/>
                </a:solidFill>
              </a:rPr>
              <a:t>Picture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09226" y="792000"/>
            <a:ext cx="4147574" cy="3578400"/>
          </a:xfrm>
          <a:prstGeom prst="rect">
            <a:avLst/>
          </a:prstGeom>
          <a:solidFill>
            <a:srgbClr val="2A2A2A"/>
          </a:solidFill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defRPr sz="1200"/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9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LPIC-3 304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68853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10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4" r:id="rId4"/>
    <p:sldLayoutId id="2147483656" r:id="rId5"/>
    <p:sldLayoutId id="2147483657" r:id="rId6"/>
    <p:sldLayoutId id="2147483658" r:id="rId7"/>
  </p:sldLayoutIdLst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71661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82386444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74253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8366811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76557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29884799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79221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59108385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81669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21708339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84117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06717035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86565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93036306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xen.org/wiki/Paravirtualization_(PV)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41" y="1909228"/>
            <a:ext cx="7920318" cy="1106424"/>
          </a:xfrm>
        </p:spPr>
        <p:txBody>
          <a:bodyPr/>
          <a:lstStyle/>
          <a:p>
            <a:r>
              <a:rPr lang="en-US" dirty="0"/>
              <a:t>LPIC-3 304: Virtualization and High Availability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Variations of Virtual Machine Monitors</a:t>
            </a:r>
          </a:p>
        </p:txBody>
      </p:sp>
    </p:spTree>
    <p:extLst>
      <p:ext uri="{BB962C8B-B14F-4D97-AF65-F5344CB8AC3E}">
        <p14:creationId xmlns:p14="http://schemas.microsoft.com/office/powerpoint/2010/main" val="26417869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874"/>
            <a:ext cx="8229600" cy="434959"/>
          </a:xfrm>
        </p:spPr>
        <p:txBody>
          <a:bodyPr/>
          <a:lstStyle/>
          <a:p>
            <a:r>
              <a:rPr lang="en-US" dirty="0"/>
              <a:t>Hardware Assisted 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67335"/>
            <a:ext cx="8229600" cy="3439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Hardware Virtual Machine (HVM):</a:t>
            </a:r>
          </a:p>
          <a:p>
            <a:pPr marL="972820" lvl="2" indent="-285750">
              <a:buFont typeface="Arial" panose="020B0604020202020204" pitchFamily="34" charset="0"/>
              <a:buChar char="•"/>
            </a:pPr>
            <a:r>
              <a:rPr lang="en-US" dirty="0"/>
              <a:t>Fully virtualized  - Guest OS is unaware that it is virtual</a:t>
            </a:r>
          </a:p>
          <a:p>
            <a:pPr marL="972820" lvl="2" indent="-285750">
              <a:buFont typeface="Arial" panose="020B0604020202020204" pitchFamily="34" charset="0"/>
              <a:buChar char="•"/>
            </a:pPr>
            <a:r>
              <a:rPr lang="en-US" dirty="0"/>
              <a:t>Operating system runs unmodified on the virtual machine</a:t>
            </a:r>
          </a:p>
          <a:p>
            <a:pPr marL="972820" lvl="2" indent="-285750">
              <a:buFont typeface="Arial" panose="020B0604020202020204" pitchFamily="34" charset="0"/>
              <a:buChar char="•"/>
            </a:pPr>
            <a:r>
              <a:rPr lang="en-US" dirty="0"/>
              <a:t>Allows for better portability </a:t>
            </a:r>
          </a:p>
          <a:p>
            <a:pPr marL="972820" lvl="2" indent="-285750">
              <a:buFont typeface="Arial" panose="020B0604020202020204" pitchFamily="34" charset="0"/>
              <a:buChar char="•"/>
            </a:pPr>
            <a:r>
              <a:rPr lang="en-US" dirty="0"/>
              <a:t>Takes advantage of the x86 architecture’s virtualization extensions:</a:t>
            </a:r>
          </a:p>
          <a:p>
            <a:pPr marL="2023110" lvl="3" indent="-285750">
              <a:buFont typeface="Arial" panose="020B0604020202020204" pitchFamily="34" charset="0"/>
              <a:buChar char="•"/>
            </a:pPr>
            <a:r>
              <a:rPr lang="en-US" dirty="0"/>
              <a:t>VT-x (Intel)</a:t>
            </a:r>
          </a:p>
          <a:p>
            <a:pPr marL="2023110" lvl="3" indent="-285750">
              <a:buFont typeface="Arial" panose="020B0604020202020204" pitchFamily="34" charset="0"/>
              <a:buChar char="•"/>
            </a:pPr>
            <a:r>
              <a:rPr lang="en-US" dirty="0"/>
              <a:t>AMD-v (AMD)</a:t>
            </a:r>
          </a:p>
          <a:p>
            <a:pPr marL="973138" lvl="2" indent="-285750">
              <a:buFont typeface="Arial" panose="020B0604020202020204" pitchFamily="34" charset="0"/>
              <a:buChar char="•"/>
            </a:pPr>
            <a:r>
              <a:rPr lang="en-US" dirty="0"/>
              <a:t>Examples – VMware </a:t>
            </a:r>
            <a:r>
              <a:rPr lang="en-US" dirty="0" err="1"/>
              <a:t>ESXi</a:t>
            </a:r>
            <a:r>
              <a:rPr lang="en-US" dirty="0"/>
              <a:t>, XEN, KVM, Hyper-V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Extended Page Tables (EPT):</a:t>
            </a:r>
          </a:p>
          <a:p>
            <a:pPr marL="973138" lvl="2" indent="-285750">
              <a:buFont typeface="Arial" panose="020B0604020202020204" pitchFamily="34" charset="0"/>
              <a:buChar char="•"/>
            </a:pPr>
            <a:r>
              <a:rPr lang="en-US" dirty="0"/>
              <a:t>Supports the virtualization of physical memory</a:t>
            </a:r>
          </a:p>
          <a:p>
            <a:pPr marL="973138" lvl="2" indent="-285750">
              <a:buFont typeface="Arial" panose="020B0604020202020204" pitchFamily="34" charset="0"/>
              <a:buChar char="•"/>
            </a:pPr>
            <a:r>
              <a:rPr lang="en-US" dirty="0"/>
              <a:t>Provides more efficient use of host memory</a:t>
            </a:r>
          </a:p>
        </p:txBody>
      </p:sp>
    </p:spTree>
    <p:extLst>
      <p:ext uri="{BB962C8B-B14F-4D97-AF65-F5344CB8AC3E}">
        <p14:creationId xmlns:p14="http://schemas.microsoft.com/office/powerpoint/2010/main" val="928225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874"/>
            <a:ext cx="8229600" cy="434959"/>
          </a:xfrm>
        </p:spPr>
        <p:txBody>
          <a:bodyPr/>
          <a:lstStyle/>
          <a:p>
            <a:r>
              <a:rPr lang="en-US" dirty="0"/>
              <a:t>Virtualization Extensions (/proc/</a:t>
            </a:r>
            <a:r>
              <a:rPr lang="en-US" dirty="0" err="1"/>
              <a:t>cpuinfo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67335"/>
            <a:ext cx="8229600" cy="34396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Omnes Light"/>
                <a:cs typeface="Courier New"/>
              </a:rPr>
              <a:t>$ grep --color -E '(</a:t>
            </a:r>
            <a:r>
              <a:rPr lang="en-US" dirty="0" err="1">
                <a:latin typeface="Omnes Light"/>
                <a:cs typeface="Courier New"/>
              </a:rPr>
              <a:t>svm|vmx</a:t>
            </a:r>
            <a:r>
              <a:rPr lang="en-US" dirty="0">
                <a:latin typeface="Omnes Light"/>
                <a:cs typeface="Courier New"/>
              </a:rPr>
              <a:t>)' /proc/</a:t>
            </a:r>
            <a:r>
              <a:rPr lang="en-US" dirty="0" err="1">
                <a:latin typeface="Omnes Light"/>
                <a:cs typeface="Courier New"/>
              </a:rPr>
              <a:t>cpuinfo</a:t>
            </a:r>
            <a:endParaRPr lang="en-US" err="1">
              <a:latin typeface="Omnes Light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$ </a:t>
            </a:r>
            <a:r>
              <a:rPr lang="en-US" dirty="0" err="1"/>
              <a:t>lscpu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2D383-2BAB-2940-A33F-3521852ED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73" y="1139666"/>
            <a:ext cx="5058465" cy="521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009DBE-9941-D049-8061-866BD6DAE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73" y="1940822"/>
            <a:ext cx="4731027" cy="236615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CB83D5A-E4A1-DF4F-995A-99228B5EC234}"/>
              </a:ext>
            </a:extLst>
          </p:cNvPr>
          <p:cNvSpPr/>
          <p:nvPr/>
        </p:nvSpPr>
        <p:spPr>
          <a:xfrm>
            <a:off x="5319423" y="1139666"/>
            <a:ext cx="962107" cy="633475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27CB91-7E20-714D-8C7B-026B7055680F}"/>
              </a:ext>
            </a:extLst>
          </p:cNvPr>
          <p:cNvSpPr/>
          <p:nvPr/>
        </p:nvSpPr>
        <p:spPr>
          <a:xfrm>
            <a:off x="1280160" y="3077155"/>
            <a:ext cx="1510748" cy="652007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722182C-1526-6447-BEBB-D415FE6B0602}"/>
              </a:ext>
            </a:extLst>
          </p:cNvPr>
          <p:cNvSpPr/>
          <p:nvPr/>
        </p:nvSpPr>
        <p:spPr>
          <a:xfrm>
            <a:off x="5216056" y="3853966"/>
            <a:ext cx="755373" cy="508883"/>
          </a:xfrm>
          <a:prstGeom prst="ellipse">
            <a:avLst/>
          </a:prstGeom>
          <a:noFill/>
          <a:ln w="25400" cap="flat">
            <a:solidFill>
              <a:srgbClr val="FFFF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04415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874"/>
            <a:ext cx="8229600" cy="434959"/>
          </a:xfrm>
        </p:spPr>
        <p:txBody>
          <a:bodyPr/>
          <a:lstStyle/>
          <a:p>
            <a:r>
              <a:rPr lang="en-US" dirty="0"/>
              <a:t>Paravirtualization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67335"/>
            <a:ext cx="8229600" cy="3439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Lightweight virtual technique introduced by the Xen Project team ( </a:t>
            </a:r>
            <a:r>
              <a:rPr lang="en-US" dirty="0">
                <a:solidFill>
                  <a:srgbClr val="D8D8D8"/>
                </a:solidFill>
                <a:hlinkClick r:id="rId3"/>
              </a:rPr>
              <a:t>https://wiki.xen.org/wiki/Paravirtualization_(PV)</a:t>
            </a:r>
            <a:r>
              <a:rPr lang="en-US" dirty="0">
                <a:solidFill>
                  <a:srgbClr val="FFFFFF"/>
                </a:solidFill>
              </a:rPr>
              <a:t> </a:t>
            </a:r>
            <a:r>
              <a:rPr lang="en-US" dirty="0"/>
              <a:t>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Guest operating system must be modified (requires kernel support and drivers)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not require virtualization extensions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Communicates efficiently with hypervisor (</a:t>
            </a:r>
            <a:r>
              <a:rPr lang="en-US" dirty="0" err="1"/>
              <a:t>hypercalls</a:t>
            </a:r>
            <a:r>
              <a:rPr lang="en-US" dirty="0"/>
              <a:t>) to bypass the performance cost of resource emulation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Offers near-native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77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874"/>
            <a:ext cx="8229600" cy="434959"/>
          </a:xfrm>
        </p:spPr>
        <p:txBody>
          <a:bodyPr/>
          <a:lstStyle/>
          <a:p>
            <a:r>
              <a:rPr lang="en-US" dirty="0"/>
              <a:t>Container Virtualization (OS-Level Virtualization)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67335"/>
            <a:ext cx="8229600" cy="3439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Container is more akin to an application (launched via scripts/templates), but thinks it’s an operating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only what is necessary to run applications (runtime environment, binaries, libraries, configuration files,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fewer resources than a virtual machine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Extensions of the host kernel (but completely isolated)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Runs processes natively rather than using emulation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Uses namespaces and </a:t>
            </a:r>
            <a:r>
              <a:rPr lang="en-US" dirty="0" err="1"/>
              <a:t>cgroups</a:t>
            </a:r>
            <a:r>
              <a:rPr lang="en-US" dirty="0"/>
              <a:t> to isolate processes and manage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Examples include Docker, LXC,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769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41" y="1909228"/>
            <a:ext cx="7920318" cy="1106424"/>
          </a:xfrm>
        </p:spPr>
        <p:txBody>
          <a:bodyPr/>
          <a:lstStyle/>
          <a:p>
            <a:r>
              <a:rPr lang="en-US" dirty="0"/>
              <a:t>LPIC-3 304: Virtualization and High Availability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Variations of Virtual Machine Monitors</a:t>
            </a:r>
          </a:p>
        </p:txBody>
      </p:sp>
    </p:spTree>
    <p:extLst>
      <p:ext uri="{BB962C8B-B14F-4D97-AF65-F5344CB8AC3E}">
        <p14:creationId xmlns:p14="http://schemas.microsoft.com/office/powerpoint/2010/main" val="62500315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1BED2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83EE57B3-14B2-7F41-A518-1809009005C3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F0B9AF26-C086-214E-B3F7-BFC222AB9E76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D21BC20D-089B-6943-86BE-26991D657257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A4884B34-08CD-2244-A57D-F7028E0D0033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F29AF355-6547-6F4E-9C80-EFD29E7BF9B1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60591EAA-B3E9-D546-9357-3EFB354B017D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CDE01BA5-6BB8-8F42-90B2-8B8E334B6AB8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7DAC2701-6ACC-DC46-90ED-9CBEA4C2F4B2}"/>
    </a:ext>
  </a:extLst>
</a:theme>
</file>

<file path=ppt/theme/theme9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1382</TotalTime>
  <Words>530</Words>
  <Application>Microsoft Macintosh PowerPoint</Application>
  <PresentationFormat>On-screen Show (16:9)</PresentationFormat>
  <Paragraphs>71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Arial</vt:lpstr>
      <vt:lpstr>Calibri</vt:lpstr>
      <vt:lpstr>Courier New</vt:lpstr>
      <vt:lpstr>Helvetica</vt:lpstr>
      <vt:lpstr>Omnes ExtraLight</vt:lpstr>
      <vt:lpstr>Omnes Light</vt:lpstr>
      <vt:lpstr>Omnes SemiBold</vt:lpstr>
      <vt:lpstr>Omnes SemiBold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LPIC-3 304: Virtualization and High Availability</vt:lpstr>
      <vt:lpstr>Hardware Assisted Virtualization</vt:lpstr>
      <vt:lpstr>Virtualization Extensions (/proc/cpuinfo)</vt:lpstr>
      <vt:lpstr>Paravirtualization</vt:lpstr>
      <vt:lpstr>Container Virtualization (OS-Level Virtualization)</vt:lpstr>
      <vt:lpstr>LPIC-3 304: Virtualization and High Availability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LPIC-3 304: Virtualization and High Availability</dc:title>
  <dc:creator>Matthew Pearson</dc:creator>
  <cp:lastModifiedBy>Matthew Pearson</cp:lastModifiedBy>
  <cp:revision>61</cp:revision>
  <dcterms:created xsi:type="dcterms:W3CDTF">2018-07-24T23:25:22Z</dcterms:created>
  <dcterms:modified xsi:type="dcterms:W3CDTF">2018-08-07T17:27:47Z</dcterms:modified>
</cp:coreProperties>
</file>