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63" r:id="rId3"/>
    <p:sldMasterId id="2147483664" r:id="rId4"/>
    <p:sldMasterId id="2147483665" r:id="rId5"/>
    <p:sldMasterId id="2147483666" r:id="rId6"/>
    <p:sldMasterId id="2147483667" r:id="rId7"/>
    <p:sldMasterId id="2147483668" r:id="rId8"/>
  </p:sldMasterIdLst>
  <p:notesMasterIdLst>
    <p:notesMasterId r:id="rId13"/>
  </p:notesMasterIdLst>
  <p:sldIdLst>
    <p:sldId id="256" r:id="rId9"/>
    <p:sldId id="259" r:id="rId10"/>
    <p:sldId id="260" r:id="rId11"/>
    <p:sldId id="258" r:id="rId1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1pPr>
    <a:lvl2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2pPr>
    <a:lvl3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3pPr>
    <a:lvl4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4pPr>
    <a:lvl5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5pPr>
    <a:lvl6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6pPr>
    <a:lvl7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7pPr>
    <a:lvl8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8pPr>
    <a:lvl9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B398"/>
    <a:srgbClr val="262626"/>
    <a:srgbClr val="2A2A2A"/>
    <a:srgbClr val="FB9400"/>
    <a:srgbClr val="FFD579"/>
    <a:srgbClr val="DAA33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858"/>
    <p:restoredTop sz="94935"/>
  </p:normalViewPr>
  <p:slideViewPr>
    <p:cSldViewPr snapToGrid="0" snapToObjects="1">
      <p:cViewPr varScale="1">
        <p:scale>
          <a:sx n="140" d="100"/>
          <a:sy n="140" d="100"/>
        </p:scale>
        <p:origin x="200" y="5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5.xml"/><Relationship Id="rId15" Type="http://schemas.openxmlformats.org/officeDocument/2006/relationships/viewProps" Target="viewProps.xml"/><Relationship Id="rId10" Type="http://schemas.openxmlformats.org/officeDocument/2006/relationships/slide" Target="slides/slide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30E2CE9C-1DAB-436F-A253-24C4F3721B91}"/>
    <pc:docChg chg="modSld">
      <pc:chgData name="" userId="" providerId="" clId="Web-{30E2CE9C-1DAB-436F-A253-24C4F3721B91}" dt="2018-08-04T01:00:14.676" v="55" actId="20577"/>
      <pc:docMkLst>
        <pc:docMk/>
      </pc:docMkLst>
      <pc:sldChg chg="modSp">
        <pc:chgData name="" userId="" providerId="" clId="Web-{30E2CE9C-1DAB-436F-A253-24C4F3721B91}" dt="2018-08-04T00:59:01.157" v="42" actId="20577"/>
        <pc:sldMkLst>
          <pc:docMk/>
          <pc:sldMk cId="3492825027" sldId="259"/>
        </pc:sldMkLst>
        <pc:spChg chg="mod">
          <ac:chgData name="" userId="" providerId="" clId="Web-{30E2CE9C-1DAB-436F-A253-24C4F3721B91}" dt="2018-08-04T00:58:19.343" v="16" actId="20577"/>
          <ac:spMkLst>
            <pc:docMk/>
            <pc:sldMk cId="3492825027" sldId="259"/>
            <ac:spMk id="2" creationId="{14E5C7DF-CB95-9449-8A72-38A7E6AE16FE}"/>
          </ac:spMkLst>
        </pc:spChg>
        <pc:spChg chg="mod">
          <ac:chgData name="" userId="" providerId="" clId="Web-{30E2CE9C-1DAB-436F-A253-24C4F3721B91}" dt="2018-08-04T00:59:01.157" v="42" actId="20577"/>
          <ac:spMkLst>
            <pc:docMk/>
            <pc:sldMk cId="3492825027" sldId="259"/>
            <ac:spMk id="3" creationId="{F66FA549-8807-E140-AF64-EA6586A037D5}"/>
          </ac:spMkLst>
        </pc:spChg>
      </pc:sldChg>
      <pc:sldChg chg="modSp">
        <pc:chgData name="" userId="" providerId="" clId="Web-{30E2CE9C-1DAB-436F-A253-24C4F3721B91}" dt="2018-08-04T01:00:14.676" v="54" actId="20577"/>
        <pc:sldMkLst>
          <pc:docMk/>
          <pc:sldMk cId="2161753494" sldId="260"/>
        </pc:sldMkLst>
        <pc:spChg chg="mod">
          <ac:chgData name="" userId="" providerId="" clId="Web-{30E2CE9C-1DAB-436F-A253-24C4F3721B91}" dt="2018-08-04T01:00:14.676" v="54" actId="20577"/>
          <ac:spMkLst>
            <pc:docMk/>
            <pc:sldMk cId="2161753494" sldId="260"/>
            <ac:spMk id="2" creationId="{14E5C7DF-CB95-9449-8A72-38A7E6AE16F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j-lt"/>
        <a:ea typeface="+mj-ea"/>
        <a:cs typeface="+mj-cs"/>
        <a:sym typeface="Calibri"/>
      </a:defRPr>
    </a:lvl1pPr>
    <a:lvl2pPr indent="228600" defTabSz="457200" latinLnBrk="0">
      <a:defRPr sz="1200">
        <a:latin typeface="+mj-lt"/>
        <a:ea typeface="+mj-ea"/>
        <a:cs typeface="+mj-cs"/>
        <a:sym typeface="Calibri"/>
      </a:defRPr>
    </a:lvl2pPr>
    <a:lvl3pPr indent="457200" defTabSz="457200" latinLnBrk="0">
      <a:defRPr sz="1200">
        <a:latin typeface="+mj-lt"/>
        <a:ea typeface="+mj-ea"/>
        <a:cs typeface="+mj-cs"/>
        <a:sym typeface="Calibri"/>
      </a:defRPr>
    </a:lvl3pPr>
    <a:lvl4pPr indent="685800" defTabSz="457200" latinLnBrk="0">
      <a:defRPr sz="1200">
        <a:latin typeface="+mj-lt"/>
        <a:ea typeface="+mj-ea"/>
        <a:cs typeface="+mj-cs"/>
        <a:sym typeface="Calibri"/>
      </a:defRPr>
    </a:lvl4pPr>
    <a:lvl5pPr indent="914400" defTabSz="457200" latinLnBrk="0">
      <a:defRPr sz="1200">
        <a:latin typeface="+mj-lt"/>
        <a:ea typeface="+mj-ea"/>
        <a:cs typeface="+mj-cs"/>
        <a:sym typeface="Calibri"/>
      </a:defRPr>
    </a:lvl5pPr>
    <a:lvl6pPr indent="1143000" defTabSz="457200" latinLnBrk="0">
      <a:defRPr sz="1200">
        <a:latin typeface="+mj-lt"/>
        <a:ea typeface="+mj-ea"/>
        <a:cs typeface="+mj-cs"/>
        <a:sym typeface="Calibri"/>
      </a:defRPr>
    </a:lvl6pPr>
    <a:lvl7pPr indent="1371600" defTabSz="457200" latinLnBrk="0">
      <a:defRPr sz="1200">
        <a:latin typeface="+mj-lt"/>
        <a:ea typeface="+mj-ea"/>
        <a:cs typeface="+mj-cs"/>
        <a:sym typeface="Calibri"/>
      </a:defRPr>
    </a:lvl7pPr>
    <a:lvl8pPr indent="1600200" defTabSz="457200" latinLnBrk="0">
      <a:defRPr sz="1200">
        <a:latin typeface="+mj-lt"/>
        <a:ea typeface="+mj-ea"/>
        <a:cs typeface="+mj-cs"/>
        <a:sym typeface="Calibri"/>
      </a:defRPr>
    </a:lvl8pPr>
    <a:lvl9pPr indent="1828800" defTabSz="4572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Welcome - discussing pros and cons of virtualization. </a:t>
            </a:r>
          </a:p>
          <a:p>
            <a:endParaRPr lang="en-US" dirty="0"/>
          </a:p>
          <a:p>
            <a:r>
              <a:rPr lang="en-US" dirty="0"/>
              <a:t>Virtualization is all the rage especially with the advent of cloud computing (discuss later in the course). as the tech has gotten better so has the popularity.</a:t>
            </a:r>
          </a:p>
          <a:p>
            <a:endParaRPr lang="en-US" dirty="0"/>
          </a:p>
          <a:p>
            <a:r>
              <a:rPr lang="en-US" dirty="0"/>
              <a:t>it's becoming a real option for many users and business. </a:t>
            </a:r>
          </a:p>
          <a:p>
            <a:endParaRPr lang="en-US" dirty="0"/>
          </a:p>
          <a:p>
            <a:r>
              <a:rPr lang="en-US" dirty="0"/>
              <a:t>but with all the benefits there are some negatives to consider that we will go over.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7234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you don't have a physical server that you're standing up. </a:t>
            </a:r>
          </a:p>
          <a:p>
            <a:r>
              <a:rPr lang="en-US" dirty="0"/>
              <a:t>2. on premises virtualization is even appealing. </a:t>
            </a:r>
          </a:p>
          <a:p>
            <a:r>
              <a:rPr lang="en-US" dirty="0"/>
              <a:t>3. allocate only what you need</a:t>
            </a:r>
          </a:p>
          <a:p>
            <a:r>
              <a:rPr lang="en-US" dirty="0"/>
              <a:t>4. pool of </a:t>
            </a:r>
            <a:r>
              <a:rPr lang="en-US" dirty="0" err="1"/>
              <a:t>virt</a:t>
            </a:r>
            <a:r>
              <a:rPr lang="en-US" dirty="0"/>
              <a:t> resources</a:t>
            </a:r>
          </a:p>
          <a:p>
            <a:endParaRPr lang="en-US" dirty="0"/>
          </a:p>
          <a:p>
            <a:r>
              <a:rPr lang="en-US" dirty="0"/>
              <a:t>1. cost a lot to implement - </a:t>
            </a:r>
            <a:r>
              <a:rPr lang="en-US" dirty="0" err="1"/>
              <a:t>ifnrastructure</a:t>
            </a:r>
            <a:r>
              <a:rPr lang="en-US" dirty="0"/>
              <a:t>, knowledge to implement, </a:t>
            </a:r>
          </a:p>
          <a:p>
            <a:r>
              <a:rPr lang="en-US" dirty="0"/>
              <a:t>2. Easy provisioning can make administrators careless. it's good to put systems in place to prevent this.</a:t>
            </a:r>
          </a:p>
          <a:p>
            <a:r>
              <a:rPr lang="en-US" dirty="0"/>
              <a:t>3. Again this goes into that high upfront cost. You have to carefully choose your </a:t>
            </a:r>
            <a:r>
              <a:rPr lang="en-US" dirty="0" err="1"/>
              <a:t>virt</a:t>
            </a:r>
            <a:r>
              <a:rPr lang="en-US" dirty="0"/>
              <a:t> platform. make sure you have properly supported hardware for your platform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2738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probably one of the greatest features. meet needs quickly</a:t>
            </a:r>
          </a:p>
          <a:p>
            <a:r>
              <a:rPr lang="en-US" dirty="0"/>
              <a:t>2. peace of mind in case of a problem on the system</a:t>
            </a:r>
          </a:p>
          <a:p>
            <a:r>
              <a:rPr lang="en-US" dirty="0"/>
              <a:t>3. backups help with DR</a:t>
            </a:r>
          </a:p>
          <a:p>
            <a:r>
              <a:rPr lang="en-US" dirty="0"/>
              <a:t>4. confidence to test new configs</a:t>
            </a:r>
          </a:p>
          <a:p>
            <a:r>
              <a:rPr lang="en-US" dirty="0"/>
              <a:t>5. provide clone copies of production </a:t>
            </a:r>
            <a:r>
              <a:rPr lang="en-US" dirty="0" err="1"/>
              <a:t>enviroments</a:t>
            </a:r>
            <a:endParaRPr lang="en-US" dirty="0"/>
          </a:p>
          <a:p>
            <a:r>
              <a:rPr lang="en-US" dirty="0"/>
              <a:t>6. installing an operating system (templates)</a:t>
            </a:r>
          </a:p>
          <a:p>
            <a:r>
              <a:rPr lang="en-US" dirty="0"/>
              <a:t>7. gives a single location for managing all your servers</a:t>
            </a:r>
          </a:p>
          <a:p>
            <a:endParaRPr lang="en-US" dirty="0"/>
          </a:p>
          <a:p>
            <a:r>
              <a:rPr lang="en-US" dirty="0"/>
              <a:t>1. only a con up front</a:t>
            </a:r>
          </a:p>
          <a:p>
            <a:r>
              <a:rPr lang="en-US" dirty="0"/>
              <a:t>2. easy speed of deployment can cause security concerns (proper systems in place)</a:t>
            </a:r>
          </a:p>
          <a:p>
            <a:r>
              <a:rPr lang="en-US" dirty="0"/>
              <a:t>3. again </a:t>
            </a:r>
            <a:r>
              <a:rPr lang="en-US" dirty="0" err="1"/>
              <a:t>havnig</a:t>
            </a:r>
            <a:r>
              <a:rPr lang="en-US" dirty="0"/>
              <a:t> knowledgeable people and proper process </a:t>
            </a:r>
          </a:p>
          <a:p>
            <a:r>
              <a:rPr lang="en-US" dirty="0"/>
              <a:t>4. </a:t>
            </a:r>
          </a:p>
          <a:p>
            <a:r>
              <a:rPr lang="en-US" dirty="0"/>
              <a:t>5. ties into the point before. software licensing can affect flexibility</a:t>
            </a:r>
          </a:p>
          <a:p>
            <a:r>
              <a:rPr lang="en-US" dirty="0"/>
              <a:t>6. hypervisor is aware of the guest operating systems and could be an area that is attacked. </a:t>
            </a:r>
          </a:p>
        </p:txBody>
      </p:sp>
    </p:spTree>
    <p:extLst>
      <p:ext uri="{BB962C8B-B14F-4D97-AF65-F5344CB8AC3E}">
        <p14:creationId xmlns:p14="http://schemas.microsoft.com/office/powerpoint/2010/main" val="2517467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icture 5"/>
          <p:cNvPicPr>
            <a:picLocks noChangeAspect="1"/>
          </p:cNvPicPr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12700">
            <a:miter lim="400000"/>
          </a:ln>
        </p:spPr>
      </p:pic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566244"/>
            <a:ext cx="6400800" cy="719018"/>
          </a:xfrm>
          <a:prstGeom prst="rect">
            <a:avLst/>
          </a:prstGeom>
          <a:solidFill>
            <a:srgbClr val="000000">
              <a:alpha val="41000"/>
            </a:srgbClr>
          </a:solidFill>
          <a:ln w="12700">
            <a:miter lim="400000"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</p:spPr>
        <p:txBody>
          <a:bodyPr lIns="45718" tIns="45718" rIns="45718" bIns="45718" anchor="ctr">
            <a:noAutofit/>
          </a:bodyPr>
          <a:lstStyle>
            <a:lvl1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mnes Light" charset="0"/>
                <a:ea typeface="Omnes Light" charset="0"/>
                <a:cs typeface="Omnes Light" charset="0"/>
                <a:sym typeface="Omnes Light"/>
              </a:defRPr>
            </a:lvl1pPr>
            <a:lvl2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none" spc="0" normalizeH="0" baseline="0" dirty="0">
                <a:ln>
                  <a:noFill/>
                </a:ln>
                <a:solidFill>
                  <a:srgbClr val="FB9400"/>
                </a:solidFill>
                <a:effectLst/>
                <a:uFillTx/>
                <a:latin typeface="Omnes Light" charset="0"/>
                <a:ea typeface="Omnes Light" charset="0"/>
                <a:cs typeface="Omnes Light" charset="0"/>
                <a:sym typeface="Omnes Light"/>
              </a:defRPr>
            </a:lvl2pPr>
            <a:lvl3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none" spc="0" normalizeH="0" baseline="0" dirty="0">
                <a:ln>
                  <a:noFill/>
                </a:ln>
                <a:solidFill>
                  <a:srgbClr val="FB9400"/>
                </a:solidFill>
                <a:effectLst/>
                <a:uFillTx/>
                <a:latin typeface="Omnes Light" charset="0"/>
                <a:ea typeface="Omnes Light" charset="0"/>
                <a:cs typeface="Omnes Light" charset="0"/>
                <a:sym typeface="Omnes Light"/>
              </a:defRPr>
            </a:lvl3pPr>
            <a:lvl4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none" spc="0" normalizeH="0" baseline="0" dirty="0">
                <a:ln>
                  <a:noFill/>
                </a:ln>
                <a:solidFill>
                  <a:srgbClr val="FB9400"/>
                </a:solidFill>
                <a:effectLst/>
                <a:uFillTx/>
                <a:latin typeface="Omnes Light" charset="0"/>
                <a:ea typeface="Omnes Light" charset="0"/>
                <a:cs typeface="Omnes Light" charset="0"/>
                <a:sym typeface="Omnes Light"/>
              </a:defRPr>
            </a:lvl4pPr>
            <a:lvl5pPr marL="0" marR="0" indent="0" algn="ctr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600" b="0" i="0" u="none" strike="noStrike" cap="none" spc="0" normalizeH="0" baseline="0" dirty="0">
                <a:ln>
                  <a:noFill/>
                </a:ln>
                <a:solidFill>
                  <a:srgbClr val="FB9400"/>
                </a:solidFill>
                <a:effectLst/>
                <a:uFillTx/>
                <a:latin typeface="Omnes Light" charset="0"/>
                <a:ea typeface="Omnes Light" charset="0"/>
                <a:cs typeface="Omnes Light" charset="0"/>
                <a:sym typeface="Omnes Light"/>
              </a:defRPr>
            </a:lvl5pPr>
          </a:lstStyle>
          <a:p>
            <a:pPr marL="0" lvl="0" indent="0" fontAlgn="auto" hangingPunct="0">
              <a:spcBef>
                <a:spcPts val="0"/>
              </a:spcBef>
              <a:buSzTx/>
              <a:buFontTx/>
              <a:buNone/>
            </a:pPr>
            <a:r>
              <a:rPr lang="en-US"/>
              <a:t>Edit Master text styles</a:t>
            </a:r>
          </a:p>
        </p:txBody>
      </p:sp>
      <p:pic>
        <p:nvPicPr>
          <p:cNvPr id="9" name="Picture 9" descr="Picture 9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4259231" y="976402"/>
            <a:ext cx="625526" cy="604566"/>
          </a:xfrm>
          <a:prstGeom prst="rect">
            <a:avLst/>
          </a:prstGeom>
          <a:ln w="12700">
            <a:miter lim="400000"/>
          </a:ln>
        </p:spPr>
      </p:pic>
      <p:sp>
        <p:nvSpPr>
          <p:cNvPr id="11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197864" y="1909228"/>
            <a:ext cx="6748272" cy="1106424"/>
          </a:xfrm>
          <a:prstGeom prst="rect">
            <a:avLst/>
          </a:prstGeom>
        </p:spPr>
        <p:txBody>
          <a:bodyPr lIns="45720">
            <a:noAutofit/>
          </a:bodyPr>
          <a:lstStyle>
            <a:lvl1pPr algn="ctr">
              <a:defRPr sz="5400" b="0" i="0">
                <a:latin typeface="Omnes ExtraLight" charset="0"/>
                <a:ea typeface="Omnes ExtraLight" charset="0"/>
                <a:cs typeface="Omnes Extra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9" descr="Picture 9"/>
          <p:cNvPicPr>
            <a:picLocks noChangeAspect="1"/>
          </p:cNvPicPr>
          <p:nvPr userDrawn="1"/>
        </p:nvPicPr>
        <p:blipFill>
          <a:blip r:embed="rId3">
            <a:extLst/>
          </a:blip>
          <a:stretch>
            <a:fillRect/>
          </a:stretch>
        </p:blipFill>
        <p:spPr>
          <a:xfrm>
            <a:off x="4259231" y="976402"/>
            <a:ext cx="625526" cy="6045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extLst mod="1"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25160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09226" y="792000"/>
            <a:ext cx="4147574" cy="3578400"/>
          </a:xfrm>
          <a:prstGeom prst="rect">
            <a:avLst/>
          </a:prstGeom>
          <a:solidFill>
            <a:srgbClr val="2A2A2A"/>
          </a:solidFill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  <a:lvl2pPr marL="790575" indent="-333375">
              <a:spcBef>
                <a:spcPts val="600"/>
              </a:spcBef>
              <a:defRPr sz="1200"/>
            </a:lvl2pPr>
            <a:lvl3pPr marL="1234438" indent="-320038">
              <a:spcBef>
                <a:spcPts val="600"/>
              </a:spcBef>
              <a:defRPr sz="1200"/>
            </a:lvl3pPr>
            <a:lvl4pPr marL="1727200" indent="-355600">
              <a:spcBef>
                <a:spcPts val="600"/>
              </a:spcBef>
              <a:defRPr sz="1200"/>
            </a:lvl4pPr>
            <a:lvl5pPr marL="2184400" indent="-355600"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half" idx="10" hasCustomPrompt="1"/>
          </p:nvPr>
        </p:nvSpPr>
        <p:spPr>
          <a:xfrm>
            <a:off x="4708800" y="792000"/>
            <a:ext cx="4182957" cy="3578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  <a:lvl2pPr marL="790575" indent="-333375">
              <a:spcBef>
                <a:spcPts val="600"/>
              </a:spcBef>
              <a:defRPr sz="1200"/>
            </a:lvl2pPr>
            <a:lvl3pPr marL="1234438" indent="-320038">
              <a:spcBef>
                <a:spcPts val="600"/>
              </a:spcBef>
              <a:defRPr sz="1200"/>
            </a:lvl3pPr>
            <a:lvl4pPr marL="1727200" indent="-355600">
              <a:spcBef>
                <a:spcPts val="600"/>
              </a:spcBef>
              <a:defRPr sz="1200"/>
            </a:lvl4pPr>
            <a:lvl5pPr marL="2184400" indent="-355600"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  <p:sp>
        <p:nvSpPr>
          <p:cNvPr id="13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baseline="0"/>
            </a:lvl1pPr>
          </a:lstStyle>
          <a:p>
            <a:r>
              <a:rPr lang="en-US" dirty="0"/>
              <a:t>COMPARISON TITLE TEXT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4586400" y="792000"/>
            <a:ext cx="0" cy="3578400"/>
          </a:xfrm>
          <a:prstGeom prst="line">
            <a:avLst/>
          </a:prstGeom>
          <a:noFill/>
          <a:ln w="9525" cap="flat">
            <a:solidFill>
              <a:schemeClr val="bg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406214563"/>
              </p:ext>
            </p:extLst>
          </p:nvPr>
        </p:nvGraphicFramePr>
        <p:xfrm>
          <a:off x="309224" y="834950"/>
          <a:ext cx="8582532" cy="2426652"/>
        </p:xfrm>
        <a:graphic>
          <a:graphicData uri="http://schemas.openxmlformats.org/drawingml/2006/table">
            <a:tbl>
              <a:tblPr firstRow="1" bandRow="1">
                <a:effectLst>
                  <a:outerShdw blurRad="139700" dist="215900" dir="3600000" algn="ctr" rotWithShape="0">
                    <a:schemeClr val="tx1">
                      <a:alpha val="79000"/>
                    </a:schemeClr>
                  </a:outerShdw>
                </a:effectLst>
                <a:tableStyleId>{5940675A-B579-460E-94D1-54222C63F5DA}</a:tableStyleId>
              </a:tblPr>
              <a:tblGrid>
                <a:gridCol w="2860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60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60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4442"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Omnes Light" charset="0"/>
                          <a:ea typeface="Omnes Light" charset="0"/>
                          <a:cs typeface="Omnes Light" charset="0"/>
                        </a:rPr>
                        <a:t>TITLE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Omnes Light" charset="0"/>
                          <a:ea typeface="Omnes Light" charset="0"/>
                          <a:cs typeface="Omnes Light" charset="0"/>
                        </a:rPr>
                        <a:t>TITLE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i="0" dirty="0">
                          <a:solidFill>
                            <a:schemeClr val="bg1"/>
                          </a:solidFill>
                          <a:latin typeface="Omnes Light" charset="0"/>
                          <a:ea typeface="Omnes Light" charset="0"/>
                          <a:cs typeface="Omnes Light" charset="0"/>
                        </a:rPr>
                        <a:t>TITLE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444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44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444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442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444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Copy Here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6262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ed Ite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Body Level One…"/>
          <p:cNvSpPr txBox="1">
            <a:spLocks noGrp="1"/>
          </p:cNvSpPr>
          <p:nvPr>
            <p:ph type="body" sz="half" idx="10" hasCustomPrompt="1"/>
          </p:nvPr>
        </p:nvSpPr>
        <p:spPr>
          <a:xfrm>
            <a:off x="309226" y="799200"/>
            <a:ext cx="8582530" cy="446400"/>
          </a:xfrm>
          <a:prstGeom prst="rect">
            <a:avLst/>
          </a:prstGeom>
          <a:solidFill>
            <a:srgbClr val="2A2A2A"/>
          </a:solidFill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  <a:lvl2pPr marL="790575" indent="-333375">
              <a:spcBef>
                <a:spcPts val="600"/>
              </a:spcBef>
              <a:defRPr sz="1200"/>
            </a:lvl2pPr>
            <a:lvl3pPr marL="1234438" indent="-320038">
              <a:spcBef>
                <a:spcPts val="600"/>
              </a:spcBef>
              <a:defRPr sz="1200"/>
            </a:lvl3pPr>
            <a:lvl4pPr marL="1727200" indent="-355600">
              <a:spcBef>
                <a:spcPts val="600"/>
              </a:spcBef>
              <a:defRPr sz="1200"/>
            </a:lvl4pPr>
            <a:lvl5pPr marL="2184400" indent="-355600"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09225" y="1411200"/>
            <a:ext cx="8582531" cy="1836000"/>
          </a:xfrm>
          <a:prstGeom prst="rect">
            <a:avLst/>
          </a:prstGeom>
          <a:solidFill>
            <a:srgbClr val="2A2A2A"/>
          </a:solidFill>
          <a:ln>
            <a:noFill/>
          </a:ln>
        </p:spPr>
        <p:txBody>
          <a:bodyPr tIns="91440" bIns="91440" numCol="3">
            <a:noAutofit/>
          </a:bodyPr>
          <a:lstStyle>
            <a:lvl1pPr>
              <a:spcBef>
                <a:spcPts val="600"/>
              </a:spcBef>
              <a:defRPr sz="1400"/>
            </a:lvl1pPr>
            <a:lvl2pPr marL="790575" indent="-333375">
              <a:spcBef>
                <a:spcPts val="600"/>
              </a:spcBef>
              <a:buSzPct val="80000"/>
              <a:buFont typeface="Arial" charset="0"/>
              <a:buChar char="•"/>
              <a:defRPr sz="1400" b="0" i="0">
                <a:latin typeface="Omnes ExtraLight" charset="0"/>
                <a:ea typeface="Omnes ExtraLight" charset="0"/>
                <a:cs typeface="Omnes ExtraLight" charset="0"/>
              </a:defRPr>
            </a:lvl2pPr>
            <a:lvl3pPr marL="1234438" indent="-320038">
              <a:spcBef>
                <a:spcPts val="600"/>
              </a:spcBef>
              <a:defRPr sz="1200"/>
            </a:lvl3pPr>
            <a:lvl4pPr marL="1727200" indent="-355600">
              <a:spcBef>
                <a:spcPts val="600"/>
              </a:spcBef>
              <a:defRPr sz="1200"/>
            </a:lvl4pPr>
            <a:lvl5pPr marL="2184400" indent="-355600">
              <a:spcBef>
                <a:spcPts val="600"/>
              </a:spcBef>
              <a:defRPr sz="1200"/>
            </a:lvl5pPr>
          </a:lstStyle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r>
              <a:rPr lang="en-US" dirty="0"/>
              <a:t>Text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Body Level One…"/>
          <p:cNvSpPr txBox="1">
            <a:spLocks noGrp="1"/>
          </p:cNvSpPr>
          <p:nvPr>
            <p:ph type="body" sz="half" idx="10" hasCustomPrompt="1"/>
          </p:nvPr>
        </p:nvSpPr>
        <p:spPr>
          <a:xfrm>
            <a:off x="309226" y="799200"/>
            <a:ext cx="8582530" cy="446400"/>
          </a:xfrm>
          <a:prstGeom prst="rect">
            <a:avLst/>
          </a:prstGeom>
          <a:solidFill>
            <a:srgbClr val="2A2A2A"/>
          </a:solidFill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  <a:lvl2pPr marL="790575" indent="-333375">
              <a:spcBef>
                <a:spcPts val="600"/>
              </a:spcBef>
              <a:defRPr sz="1200"/>
            </a:lvl2pPr>
            <a:lvl3pPr marL="1234438" indent="-320038">
              <a:spcBef>
                <a:spcPts val="600"/>
              </a:spcBef>
              <a:defRPr sz="1200"/>
            </a:lvl3pPr>
            <a:lvl4pPr marL="1727200" indent="-355600">
              <a:spcBef>
                <a:spcPts val="600"/>
              </a:spcBef>
              <a:defRPr sz="1200"/>
            </a:lvl4pPr>
            <a:lvl5pPr marL="2184400" indent="-355600"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309226" y="1375200"/>
            <a:ext cx="8582530" cy="28800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9" name="Title Text"/>
          <p:cNvSpPr txBox="1">
            <a:spLocks/>
          </p:cNvSpPr>
          <p:nvPr userDrawn="1"/>
        </p:nvSpPr>
        <p:spPr>
          <a:xfrm>
            <a:off x="4045936" y="2635200"/>
            <a:ext cx="1109109" cy="36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1pPr>
            <a:lvl2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sz="1400" dirty="0">
                <a:solidFill>
                  <a:schemeClr val="bg2"/>
                </a:solidFill>
              </a:rPr>
              <a:t>Insert</a:t>
            </a:r>
            <a:r>
              <a:rPr lang="en-US" sz="1400" baseline="0" dirty="0">
                <a:solidFill>
                  <a:schemeClr val="bg2"/>
                </a:solidFill>
              </a:rPr>
              <a:t> </a:t>
            </a:r>
            <a:r>
              <a:rPr lang="en-US" sz="1400" dirty="0">
                <a:solidFill>
                  <a:schemeClr val="bg2"/>
                </a:solidFill>
              </a:rPr>
              <a:t>Picture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723200" y="792000"/>
            <a:ext cx="4168556" cy="3578400"/>
          </a:xfrm>
          <a:prstGeom prst="rect">
            <a:avLst/>
          </a:prstGeom>
          <a:solidFill>
            <a:schemeClr val="bg1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sp>
        <p:nvSpPr>
          <p:cNvPr id="8" name="Title Text"/>
          <p:cNvSpPr txBox="1">
            <a:spLocks/>
          </p:cNvSpPr>
          <p:nvPr userDrawn="1"/>
        </p:nvSpPr>
        <p:spPr>
          <a:xfrm>
            <a:off x="6330417" y="2401200"/>
            <a:ext cx="961322" cy="360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1pPr>
            <a:lvl2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0" marR="0" indent="0" algn="ctr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sz="1200" dirty="0">
                <a:solidFill>
                  <a:schemeClr val="bg2"/>
                </a:solidFill>
              </a:rPr>
              <a:t>Insert</a:t>
            </a:r>
            <a:r>
              <a:rPr lang="en-US" sz="1200" baseline="0" dirty="0">
                <a:solidFill>
                  <a:schemeClr val="bg2"/>
                </a:solidFill>
              </a:rPr>
              <a:t> </a:t>
            </a:r>
            <a:r>
              <a:rPr lang="en-US" sz="1200" dirty="0">
                <a:solidFill>
                  <a:schemeClr val="bg2"/>
                </a:solidFill>
              </a:rPr>
              <a:t>Picture</a:t>
            </a:r>
          </a:p>
        </p:txBody>
      </p:sp>
      <p:sp>
        <p:nvSpPr>
          <p:cNvPr id="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309226" y="792000"/>
            <a:ext cx="4147574" cy="3578400"/>
          </a:xfrm>
          <a:prstGeom prst="rect">
            <a:avLst/>
          </a:prstGeom>
          <a:solidFill>
            <a:srgbClr val="2A2A2A"/>
          </a:solidFill>
        </p:spPr>
        <p:txBody>
          <a:bodyPr>
            <a:normAutofit/>
          </a:bodyPr>
          <a:lstStyle>
            <a:lvl1pPr>
              <a:spcBef>
                <a:spcPts val="600"/>
              </a:spcBef>
              <a:defRPr sz="1400"/>
            </a:lvl1pPr>
            <a:lvl2pPr marL="790575" indent="-333375">
              <a:spcBef>
                <a:spcPts val="600"/>
              </a:spcBef>
              <a:defRPr sz="1200"/>
            </a:lvl2pPr>
            <a:lvl3pPr marL="1234438" indent="-320038">
              <a:spcBef>
                <a:spcPts val="600"/>
              </a:spcBef>
              <a:defRPr sz="1200"/>
            </a:lvl3pPr>
            <a:lvl4pPr marL="1727200" indent="-355600">
              <a:spcBef>
                <a:spcPts val="600"/>
              </a:spcBef>
              <a:defRPr sz="1200"/>
            </a:lvl4pPr>
            <a:lvl5pPr marL="2184400" indent="-355600">
              <a:spcBef>
                <a:spcPts val="600"/>
              </a:spcBef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9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LPIC-3 304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68853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10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2" r:id="rId3"/>
    <p:sldLayoutId id="2147483654" r:id="rId4"/>
    <p:sldLayoutId id="2147483656" r:id="rId5"/>
    <p:sldLayoutId id="2147483657" r:id="rId6"/>
    <p:sldLayoutId id="2147483658" r:id="rId7"/>
  </p:sldLayoutIdLst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GCP Architect Pt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71661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82386444"/>
      </p:ext>
    </p:extLst>
  </p:cSld>
  <p:clrMap bg1="lt1" tx1="dk1" bg2="lt2" tx2="dk2" accent1="accent1" accent2="accent2" accent3="accent3" accent4="accent4" accent5="accent5" accent6="accent6" hlink="hlink" folHlink="folHlink"/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GCP Architect Pt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74253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68366811"/>
      </p:ext>
    </p:extLst>
  </p:cSld>
  <p:clrMap bg1="lt1" tx1="dk1" bg2="lt2" tx2="dk2" accent1="accent1" accent2="accent2" accent3="accent3" accent4="accent4" accent5="accent5" accent6="accent6" hlink="hlink" folHlink="folHlink"/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GCP Architect Pt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76557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29884799"/>
      </p:ext>
    </p:extLst>
  </p:cSld>
  <p:clrMap bg1="lt1" tx1="dk1" bg2="lt2" tx2="dk2" accent1="accent1" accent2="accent2" accent3="accent3" accent4="accent4" accent5="accent5" accent6="accent6" hlink="hlink" folHlink="folHlink"/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GCP Architect Pt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79221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59108385"/>
      </p:ext>
    </p:extLst>
  </p:cSld>
  <p:clrMap bg1="lt1" tx1="dk1" bg2="lt2" tx2="dk2" accent1="accent1" accent2="accent2" accent3="accent3" accent4="accent4" accent5="accent5" accent6="accent6" hlink="hlink" folHlink="folHlink"/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GCP Architect Pt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81669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21708339"/>
      </p:ext>
    </p:extLst>
  </p:cSld>
  <p:clrMap bg1="lt1" tx1="dk1" bg2="lt2" tx2="dk2" accent1="accent1" accent2="accent2" accent3="accent3" accent4="accent4" accent5="accent5" accent6="accent6" hlink="hlink" folHlink="folHlink"/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GCP Architect Pt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84117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006717035"/>
      </p:ext>
    </p:extLst>
  </p:cSld>
  <p:clrMap bg1="lt1" tx1="dk1" bg2="lt2" tx2="dk2" accent1="accent1" accent2="accent2" accent3="accent3" accent4="accent4" accent5="accent5" accent6="accent6" hlink="hlink" folHlink="folHlink"/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626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9" descr="Picture 9"/>
          <p:cNvPicPr>
            <a:picLocks noChangeAspect="1"/>
          </p:cNvPicPr>
          <p:nvPr userDrawn="1"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6891436" y="4767405"/>
            <a:ext cx="236025" cy="2281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309226" y="196183"/>
            <a:ext cx="8582531" cy="4349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rPr lang="en-US" dirty="0"/>
              <a:t>TITLE TEXT</a:t>
            </a:r>
          </a:p>
        </p:txBody>
      </p:sp>
      <p:sp>
        <p:nvSpPr>
          <p:cNvPr id="10" name="Text Placeholder 5"/>
          <p:cNvSpPr txBox="1">
            <a:spLocks/>
          </p:cNvSpPr>
          <p:nvPr userDrawn="1"/>
        </p:nvSpPr>
        <p:spPr>
          <a:xfrm>
            <a:off x="7142333" y="4765260"/>
            <a:ext cx="1749425" cy="25715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/>
              <a:buNone/>
              <a:tabLst/>
              <a:defRPr kumimoji="0" lang="en-US" sz="1000" b="1" i="0" u="none" strike="noStrike" cap="none" spc="0" normalizeH="0" baseline="0" dirty="0" smtClean="0">
                <a:ln>
                  <a:noFill/>
                </a:ln>
                <a:solidFill>
                  <a:srgbClr val="595959"/>
                </a:solidFill>
                <a:effectLst/>
                <a:uFillTx/>
                <a:latin typeface="Omnes Semibold" charset="0"/>
                <a:ea typeface="Omnes Semibold" charset="0"/>
                <a:cs typeface="Omnes Semibold" charset="0"/>
                <a:sym typeface="Omnes SemiBold"/>
              </a:defRPr>
            </a:lvl1pPr>
            <a:lvl2pPr marL="9525" marR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100000"/>
              <a:buFont typeface="Arial"/>
              <a:buNone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2pPr>
            <a:lvl3pPr marL="687388" marR="0" indent="-201613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kumimoji="0" sz="1100" b="0" i="0" u="none" strike="noStrike" cap="none" spc="0" normalizeH="0" baseline="0" dirty="0">
                <a:ln>
                  <a:noFill/>
                </a:ln>
                <a:solidFill>
                  <a:srgbClr val="A6A6A6"/>
                </a:solidFill>
                <a:effectLst/>
                <a:uFillTx/>
                <a:latin typeface="Omnes Light"/>
                <a:ea typeface="Omnes Light"/>
                <a:cs typeface="Omnes Light"/>
                <a:sym typeface="Helvetica"/>
              </a:defRPr>
            </a:lvl3pPr>
            <a:lvl4pPr marL="17373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–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4pPr>
            <a:lvl5pPr marL="21945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»"/>
              <a:tabLst/>
              <a:defRPr sz="1400" b="0" i="0" u="none" strike="noStrike" cap="none" spc="0" baseline="0">
                <a:ln>
                  <a:noFill/>
                </a:ln>
                <a:solidFill>
                  <a:schemeClr val="bg1"/>
                </a:solidFill>
                <a:uFillTx/>
                <a:latin typeface="Omnes Light" charset="0"/>
                <a:ea typeface="Omnes Light" charset="0"/>
                <a:cs typeface="Omnes Light" charset="0"/>
                <a:sym typeface="Calibri"/>
              </a:defRPr>
            </a:lvl5pPr>
            <a:lvl6pPr marL="26517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3108960" marR="0" indent="-36576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5661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4023359" marR="0" indent="-365759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r>
              <a:rPr lang="en-US" dirty="0"/>
              <a:t>GCP Architect Pt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58001" y="820270"/>
            <a:ext cx="8533757" cy="3603811"/>
          </a:xfrm>
          <a:prstGeom prst="rect">
            <a:avLst/>
          </a:prstGeom>
          <a:solidFill>
            <a:srgbClr val="2A2A2A"/>
          </a:solidFill>
          <a:effectLst>
            <a:outerShdw blurRad="139700" dist="215900" dir="3660000" algn="ctr" rotWithShape="0">
              <a:srgbClr val="000000">
                <a:alpha val="79000"/>
              </a:srgb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Straight Connector 8"/>
          <p:cNvSpPr/>
          <p:nvPr userDrawn="1"/>
        </p:nvSpPr>
        <p:spPr>
          <a:xfrm>
            <a:off x="6871475" y="4684065"/>
            <a:ext cx="2020283" cy="1"/>
          </a:xfrm>
          <a:prstGeom prst="line">
            <a:avLst/>
          </a:prstGeom>
          <a:ln>
            <a:solidFill>
              <a:srgbClr val="595959"/>
            </a:solidFill>
          </a:ln>
        </p:spPr>
        <p:txBody>
          <a:bodyPr lIns="45718" tIns="45718" rIns="45718" bIns="45718"/>
          <a:lstStyle/>
          <a:p>
            <a:endParaRPr/>
          </a:p>
        </p:txBody>
      </p:sp>
      <p:sp>
        <p:nvSpPr>
          <p:cNvPr id="8" name="Rectangle 7"/>
          <p:cNvSpPr/>
          <p:nvPr userDrawn="1"/>
        </p:nvSpPr>
        <p:spPr>
          <a:xfrm>
            <a:off x="8656548" y="4672258"/>
            <a:ext cx="246235" cy="20117"/>
          </a:xfrm>
          <a:prstGeom prst="rect">
            <a:avLst/>
          </a:prstGeom>
          <a:solidFill>
            <a:srgbClr val="FFFFFF"/>
          </a:solidFill>
          <a:ln w="25400" cap="flat">
            <a:noFill/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ctr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"/>
            </a:endParaRPr>
          </a:p>
        </p:txBody>
      </p:sp>
      <p:pic>
        <p:nvPicPr>
          <p:cNvPr id="9" name="Picture 14" descr="Picture 14"/>
          <p:cNvPicPr>
            <a:picLocks noChangeAspect="1"/>
          </p:cNvPicPr>
          <p:nvPr userDrawn="1"/>
        </p:nvPicPr>
        <p:blipFill rotWithShape="1">
          <a:blip r:embed="rId3">
            <a:extLst/>
          </a:blip>
          <a:srcRect t="495" r="53704"/>
          <a:stretch/>
        </p:blipFill>
        <p:spPr>
          <a:xfrm>
            <a:off x="337830" y="4613209"/>
            <a:ext cx="1699290" cy="38044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93036306"/>
      </p:ext>
    </p:extLst>
  </p:cSld>
  <p:clrMap bg1="lt1" tx1="dk1" bg2="lt2" tx2="dk2" accent1="accent1" accent2="accent2" accent3="accent3" accent4="accent4" accent5="accent5" accent6="accent6" hlink="hlink" folHlink="folHlink"/>
  <p:transition spd="med"/>
  <p:txStyles>
    <p:title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0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Pct val="100000"/>
        <a:buFont typeface="Arial"/>
        <a:buNone/>
        <a:tabLst/>
        <a:defRPr sz="1400" b="0" i="0" u="none" strike="noStrike" cap="none" spc="0" baseline="0">
          <a:ln>
            <a:noFill/>
          </a:ln>
          <a:solidFill>
            <a:srgbClr val="1BB398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1pPr>
      <a:lvl2pPr marL="9525" marR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Pct val="100000"/>
        <a:buFontTx/>
        <a:buNone/>
        <a:tabLst/>
        <a:defRPr kumimoji="0" sz="1200" b="0" i="0" u="none" strike="noStrike" cap="none" spc="0" normalizeH="0" baseline="0" dirty="0">
          <a:ln>
            <a:noFill/>
          </a:ln>
          <a:solidFill>
            <a:schemeClr val="bg1"/>
          </a:solidFill>
          <a:effectLst/>
          <a:uFillTx/>
          <a:latin typeface="Omnes Light"/>
          <a:ea typeface="Omnes Light"/>
          <a:cs typeface="Omnes Light"/>
          <a:sym typeface="Helvetica"/>
        </a:defRPr>
      </a:lvl2pPr>
      <a:lvl3pPr marL="687388" marR="0" indent="-201613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80000"/>
        <a:buFont typeface="Arial" charset="0"/>
        <a:buChar char="•"/>
        <a:tabLst/>
        <a:defRPr kumimoji="0" sz="1200" b="0" i="0" u="none" strike="noStrike" cap="none" spc="0" normalizeH="0" baseline="0" dirty="0">
          <a:ln>
            <a:noFill/>
          </a:ln>
          <a:solidFill>
            <a:schemeClr val="bg1">
              <a:lumMod val="65000"/>
            </a:schemeClr>
          </a:solidFill>
          <a:effectLst/>
          <a:uFillTx/>
          <a:latin typeface="Omnes Light"/>
          <a:ea typeface="Omnes Light"/>
          <a:cs typeface="Omnes Light"/>
          <a:sym typeface="Helvetica"/>
        </a:defRPr>
      </a:lvl3pPr>
      <a:lvl4pPr marL="17373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Arial"/>
        <a:buChar char="–"/>
        <a:tabLst/>
        <a:defRPr sz="1100" b="0" i="0" u="none" strike="noStrike" cap="none" spc="0" baseline="0">
          <a:ln>
            <a:noFill/>
          </a:ln>
          <a:solidFill>
            <a:schemeClr val="bg1"/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4pPr>
      <a:lvl5pPr marL="21945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70000"/>
        <a:buFont typeface="Wingdings" charset="2"/>
        <a:buChar char="§"/>
        <a:tabLst/>
        <a:defRPr sz="1100" b="0" i="0" u="none" strike="noStrike" cap="none" spc="0" baseline="0">
          <a:ln>
            <a:noFill/>
          </a:ln>
          <a:solidFill>
            <a:schemeClr val="bg1">
              <a:lumMod val="65000"/>
            </a:schemeClr>
          </a:solidFill>
          <a:uFillTx/>
          <a:latin typeface="Omnes Light" charset="0"/>
          <a:ea typeface="Omnes Light" charset="0"/>
          <a:cs typeface="Omnes Light" charset="0"/>
          <a:sym typeface="Calibri"/>
        </a:defRPr>
      </a:lvl5pPr>
      <a:lvl6pPr marL="26517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4572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41" y="1909228"/>
            <a:ext cx="7920318" cy="1106424"/>
          </a:xfrm>
        </p:spPr>
        <p:txBody>
          <a:bodyPr/>
          <a:lstStyle/>
          <a:p>
            <a:r>
              <a:rPr lang="en-US" dirty="0"/>
              <a:t>LPIC-3 304: Virtualization and High Availability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Pros and Cons of Virtualization</a:t>
            </a:r>
          </a:p>
        </p:txBody>
      </p:sp>
    </p:spTree>
    <p:extLst>
      <p:ext uri="{BB962C8B-B14F-4D97-AF65-F5344CB8AC3E}">
        <p14:creationId xmlns:p14="http://schemas.microsoft.com/office/powerpoint/2010/main" val="30172857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E5C7DF-CB95-9449-8A72-38A7E6AE16FE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800" dirty="0"/>
              <a:t>Pros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Saves time and money on server provisioning and maintenance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Reduces data center foot print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Improves resource utilization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Give the ability to add/remove hardware quickly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FA549-8807-E140-AF64-EA6586A037D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800" dirty="0"/>
              <a:t>Cons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High upfront 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/>
              <a:t>Server sprawl</a:t>
            </a:r>
            <a:r>
              <a:rPr lang="en-US" dirty="0"/>
              <a:t> (forgotten and unused VMs) can take a toll on your resources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Hardware is often bundled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305455-DEC5-B847-A8DA-72E3AE6CB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 and Resource Utilization		</a:t>
            </a:r>
          </a:p>
        </p:txBody>
      </p:sp>
    </p:spTree>
    <p:extLst>
      <p:ext uri="{BB962C8B-B14F-4D97-AF65-F5344CB8AC3E}">
        <p14:creationId xmlns:p14="http://schemas.microsoft.com/office/powerpoint/2010/main" val="34928250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uiExpand="1" build="p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E5C7DF-CB95-9449-8A72-38A7E6AE16FE}"/>
              </a:ext>
            </a:extLst>
          </p:cNvPr>
          <p:cNvSpPr>
            <a:spLocks noGrp="1"/>
          </p:cNvSpPr>
          <p:nvPr>
            <p:ph type="body"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US" sz="1800" dirty="0"/>
              <a:t>Pros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Speed of deployment (can be scaled up or down quickly)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Backups/Snapshots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Disaster recovery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Safely test new configurations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Dev/Test environments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Automates routine tasks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Centralized resource management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6FA549-8807-E140-AF64-EA6586A037D5}"/>
              </a:ext>
            </a:extLst>
          </p:cNvPr>
          <p:cNvSpPr>
            <a:spLocks noGrp="1"/>
          </p:cNvSpPr>
          <p:nvPr>
            <p:ph type="body" sz="half" idx="10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1800" dirty="0"/>
              <a:t>Cons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Implementation/Planning (saves time in the long run)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Speed of deployment (physical provisioning is slower)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Complexity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Some software does not support virtualization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Software licensing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Compromised hypervisor affects guest operating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305455-DEC5-B847-A8DA-72E3AE6CB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Security and Flexibility</a:t>
            </a:r>
          </a:p>
        </p:txBody>
      </p:sp>
    </p:spTree>
    <p:extLst>
      <p:ext uri="{BB962C8B-B14F-4D97-AF65-F5344CB8AC3E}">
        <p14:creationId xmlns:p14="http://schemas.microsoft.com/office/powerpoint/2010/main" val="21617534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" grpId="0" uiExpand="1" build="p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841" y="1909228"/>
            <a:ext cx="7920318" cy="1106424"/>
          </a:xfrm>
        </p:spPr>
        <p:txBody>
          <a:bodyPr/>
          <a:lstStyle/>
          <a:p>
            <a:r>
              <a:rPr lang="en-US" dirty="0"/>
              <a:t>LPIC-3 304: Virtualization and High Availability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en-US" dirty="0"/>
              <a:t>Pros and Cons of Virtualization</a:t>
            </a:r>
          </a:p>
        </p:txBody>
      </p:sp>
    </p:spTree>
    <p:extLst>
      <p:ext uri="{BB962C8B-B14F-4D97-AF65-F5344CB8AC3E}">
        <p14:creationId xmlns:p14="http://schemas.microsoft.com/office/powerpoint/2010/main" val="51033977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83EE57B3-14B2-7F41-A518-1809009005C3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F0B9AF26-C086-214E-B3F7-BFC222AB9E76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D21BC20D-089B-6943-86BE-26991D657257}"/>
    </a:ext>
  </a:extLst>
</a:theme>
</file>

<file path=ppt/theme/theme4.xml><?xml version="1.0" encoding="utf-8"?>
<a:theme xmlns:a="http://schemas.openxmlformats.org/drawingml/2006/main" name="3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A4884B34-08CD-2244-A57D-F7028E0D0033}"/>
    </a:ext>
  </a:extLst>
</a:theme>
</file>

<file path=ppt/theme/theme5.xml><?xml version="1.0" encoding="utf-8"?>
<a:theme xmlns:a="http://schemas.openxmlformats.org/drawingml/2006/main" name="4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F29AF355-6547-6F4E-9C80-EFD29E7BF9B1}"/>
    </a:ext>
  </a:extLst>
</a:theme>
</file>

<file path=ppt/theme/theme6.xml><?xml version="1.0" encoding="utf-8"?>
<a:theme xmlns:a="http://schemas.openxmlformats.org/drawingml/2006/main" name="5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60591EAA-B3E9-D546-9357-3EFB354B017D}"/>
    </a:ext>
  </a:extLst>
</a:theme>
</file>

<file path=ppt/theme/theme7.xml><?xml version="1.0" encoding="utf-8"?>
<a:theme xmlns:a="http://schemas.openxmlformats.org/drawingml/2006/main" name="6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CDE01BA5-6BB8-8F42-90B2-8B8E334B6AB8}"/>
    </a:ext>
  </a:extLst>
</a:theme>
</file>

<file path=ppt/theme/theme8.xml><?xml version="1.0" encoding="utf-8"?>
<a:theme xmlns:a="http://schemas.openxmlformats.org/drawingml/2006/main" name="7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3" id="{AC759902-B5BF-B540-BB27-BEF23B2799C2}" vid="{7DAC2701-6ACC-DC46-90ED-9CBEA4C2F4B2}"/>
    </a:ext>
  </a:extLst>
</a:theme>
</file>

<file path=ppt/theme/theme9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495</TotalTime>
  <Words>447</Words>
  <Application>Microsoft Macintosh PowerPoint</Application>
  <PresentationFormat>On-screen Show (16:9)</PresentationFormat>
  <Paragraphs>59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</vt:i4>
      </vt:variant>
    </vt:vector>
  </HeadingPairs>
  <TitlesOfParts>
    <vt:vector size="20" baseType="lpstr">
      <vt:lpstr>Arial</vt:lpstr>
      <vt:lpstr>Calibri</vt:lpstr>
      <vt:lpstr>Helvetica</vt:lpstr>
      <vt:lpstr>Omnes ExtraLight</vt:lpstr>
      <vt:lpstr>Omnes Light</vt:lpstr>
      <vt:lpstr>Omnes Semibold</vt:lpstr>
      <vt:lpstr>Omnes Semibold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LPIC-3 304: Virtualization and High Availability</vt:lpstr>
      <vt:lpstr>Cost and Resource Utilization  </vt:lpstr>
      <vt:lpstr>Security and Flexibility</vt:lpstr>
      <vt:lpstr>LPIC-3 304: Virtualization and High Availability</vt:lpstr>
    </vt:vector>
  </TitlesOfParts>
  <Company/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LPIC-3 304: Virtualization and High Availability</dc:title>
  <dc:creator>Matthew Pearson</dc:creator>
  <cp:lastModifiedBy>Matthew Pearson</cp:lastModifiedBy>
  <cp:revision>21</cp:revision>
  <dcterms:created xsi:type="dcterms:W3CDTF">2018-07-24T15:54:51Z</dcterms:created>
  <dcterms:modified xsi:type="dcterms:W3CDTF">2018-08-06T17:45:34Z</dcterms:modified>
</cp:coreProperties>
</file>