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</p:sldMasterIdLst>
  <p:notesMasterIdLst>
    <p:notesMasterId r:id="rId15"/>
  </p:notesMasterIdLst>
  <p:sldIdLst>
    <p:sldId id="259" r:id="rId9"/>
    <p:sldId id="257" r:id="rId10"/>
    <p:sldId id="260" r:id="rId11"/>
    <p:sldId id="263" r:id="rId12"/>
    <p:sldId id="264" r:id="rId13"/>
    <p:sldId id="258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398"/>
    <a:srgbClr val="262626"/>
    <a:srgbClr val="2A2A2A"/>
    <a:srgbClr val="FB9400"/>
    <a:srgbClr val="FFD579"/>
    <a:srgbClr val="DAA3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1"/>
    <p:restoredTop sz="94959"/>
  </p:normalViewPr>
  <p:slideViewPr>
    <p:cSldViewPr snapToGrid="0" snapToObjects="1">
      <p:cViewPr varScale="1">
        <p:scale>
          <a:sx n="136" d="100"/>
          <a:sy n="136" d="100"/>
        </p:scale>
        <p:origin x="22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17F7CD0-0852-470B-BC15-C8958B8319FF}"/>
    <pc:docChg chg="modSld">
      <pc:chgData name="" userId="" providerId="" clId="Web-{D17F7CD0-0852-470B-BC15-C8958B8319FF}" dt="2018-08-02T12:13:11.919" v="75" actId="20577"/>
      <pc:docMkLst>
        <pc:docMk/>
      </pc:docMkLst>
      <pc:sldChg chg="modSp">
        <pc:chgData name="" userId="" providerId="" clId="Web-{D17F7CD0-0852-470B-BC15-C8958B8319FF}" dt="2018-08-02T12:06:36.556" v="21" actId="20577"/>
        <pc:sldMkLst>
          <pc:docMk/>
          <pc:sldMk cId="928225609" sldId="257"/>
        </pc:sldMkLst>
        <pc:spChg chg="mod">
          <ac:chgData name="" userId="" providerId="" clId="Web-{D17F7CD0-0852-470B-BC15-C8958B8319FF}" dt="2018-08-02T12:06:36.556" v="21" actId="20577"/>
          <ac:spMkLst>
            <pc:docMk/>
            <pc:sldMk cId="928225609" sldId="257"/>
            <ac:spMk id="3" creationId="{00000000-0000-0000-0000-000000000000}"/>
          </ac:spMkLst>
        </pc:spChg>
      </pc:sldChg>
      <pc:sldChg chg="modSp">
        <pc:chgData name="" userId="" providerId="" clId="Web-{D17F7CD0-0852-470B-BC15-C8958B8319FF}" dt="2018-08-02T12:08:34.499" v="29" actId="20577"/>
        <pc:sldMkLst>
          <pc:docMk/>
          <pc:sldMk cId="1801792916" sldId="260"/>
        </pc:sldMkLst>
        <pc:spChg chg="mod">
          <ac:chgData name="" userId="" providerId="" clId="Web-{D17F7CD0-0852-470B-BC15-C8958B8319FF}" dt="2018-08-02T12:08:34.499" v="29" actId="20577"/>
          <ac:spMkLst>
            <pc:docMk/>
            <pc:sldMk cId="1801792916" sldId="260"/>
            <ac:spMk id="3" creationId="{00000000-0000-0000-0000-000000000000}"/>
          </ac:spMkLst>
        </pc:spChg>
      </pc:sldChg>
      <pc:sldChg chg="modSp">
        <pc:chgData name="" userId="" providerId="" clId="Web-{D17F7CD0-0852-470B-BC15-C8958B8319FF}" dt="2018-08-02T12:12:14.059" v="60" actId="20577"/>
        <pc:sldMkLst>
          <pc:docMk/>
          <pc:sldMk cId="615815022" sldId="263"/>
        </pc:sldMkLst>
        <pc:spChg chg="mod">
          <ac:chgData name="" userId="" providerId="" clId="Web-{D17F7CD0-0852-470B-BC15-C8958B8319FF}" dt="2018-08-02T12:12:14.059" v="60" actId="20577"/>
          <ac:spMkLst>
            <pc:docMk/>
            <pc:sldMk cId="615815022" sldId="263"/>
            <ac:spMk id="3" creationId="{00000000-0000-0000-0000-000000000000}"/>
          </ac:spMkLst>
        </pc:spChg>
      </pc:sldChg>
      <pc:sldChg chg="modSp">
        <pc:chgData name="" userId="" providerId="" clId="Web-{D17F7CD0-0852-470B-BC15-C8958B8319FF}" dt="2018-08-02T12:13:11.919" v="74" actId="20577"/>
        <pc:sldMkLst>
          <pc:docMk/>
          <pc:sldMk cId="4091375506" sldId="264"/>
        </pc:sldMkLst>
        <pc:spChg chg="mod">
          <ac:chgData name="" userId="" providerId="" clId="Web-{D17F7CD0-0852-470B-BC15-C8958B8319FF}" dt="2018-08-02T12:13:11.919" v="74" actId="20577"/>
          <ac:spMkLst>
            <pc:docMk/>
            <pc:sldMk cId="4091375506" sldId="264"/>
            <ac:spMk id="3" creationId="{00000000-0000-0000-0000-000000000000}"/>
          </ac:spMkLst>
        </pc:spChg>
      </pc:sldChg>
    </pc:docChg>
  </pc:docChgLst>
  <pc:docChgLst>
    <pc:chgData clId="Web-{ABBB105A-CE1F-4EE6-A9B3-E8D4B13FC520}"/>
    <pc:docChg chg="modSld">
      <pc:chgData name="" userId="" providerId="" clId="Web-{ABBB105A-CE1F-4EE6-A9B3-E8D4B13FC520}" dt="2018-08-02T14:41:31.138" v="31" actId="20577"/>
      <pc:docMkLst>
        <pc:docMk/>
      </pc:docMkLst>
      <pc:sldChg chg="modSp">
        <pc:chgData name="" userId="" providerId="" clId="Web-{ABBB105A-CE1F-4EE6-A9B3-E8D4B13FC520}" dt="2018-08-02T14:40:21.276" v="21" actId="20577"/>
        <pc:sldMkLst>
          <pc:docMk/>
          <pc:sldMk cId="928225609" sldId="257"/>
        </pc:sldMkLst>
        <pc:spChg chg="mod">
          <ac:chgData name="" userId="" providerId="" clId="Web-{ABBB105A-CE1F-4EE6-A9B3-E8D4B13FC520}" dt="2018-08-02T14:40:21.276" v="21" actId="20577"/>
          <ac:spMkLst>
            <pc:docMk/>
            <pc:sldMk cId="928225609" sldId="257"/>
            <ac:spMk id="3" creationId="{00000000-0000-0000-0000-000000000000}"/>
          </ac:spMkLst>
        </pc:spChg>
      </pc:sldChg>
      <pc:sldChg chg="modSp">
        <pc:chgData name="" userId="" providerId="" clId="Web-{ABBB105A-CE1F-4EE6-A9B3-E8D4B13FC520}" dt="2018-08-02T14:40:59.293" v="27" actId="20577"/>
        <pc:sldMkLst>
          <pc:docMk/>
          <pc:sldMk cId="1801792916" sldId="260"/>
        </pc:sldMkLst>
        <pc:spChg chg="mod">
          <ac:chgData name="" userId="" providerId="" clId="Web-{ABBB105A-CE1F-4EE6-A9B3-E8D4B13FC520}" dt="2018-08-02T14:40:59.293" v="27" actId="20577"/>
          <ac:spMkLst>
            <pc:docMk/>
            <pc:sldMk cId="1801792916" sldId="260"/>
            <ac:spMk id="3" creationId="{00000000-0000-0000-0000-000000000000}"/>
          </ac:spMkLst>
        </pc:spChg>
      </pc:sldChg>
      <pc:sldChg chg="modSp">
        <pc:chgData name="" userId="" providerId="" clId="Web-{ABBB105A-CE1F-4EE6-A9B3-E8D4B13FC520}" dt="2018-08-02T14:41:24.842" v="29" actId="20577"/>
        <pc:sldMkLst>
          <pc:docMk/>
          <pc:sldMk cId="615815022" sldId="263"/>
        </pc:sldMkLst>
        <pc:spChg chg="mod">
          <ac:chgData name="" userId="" providerId="" clId="Web-{ABBB105A-CE1F-4EE6-A9B3-E8D4B13FC520}" dt="2018-08-02T14:41:24.842" v="29" actId="20577"/>
          <ac:spMkLst>
            <pc:docMk/>
            <pc:sldMk cId="615815022" sldId="26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- </a:t>
            </a:r>
            <a:r>
              <a:rPr lang="en-US" dirty="0" err="1"/>
              <a:t>gonna</a:t>
            </a:r>
            <a:r>
              <a:rPr lang="en-US" dirty="0"/>
              <a:t> talk about cloud computing</a:t>
            </a:r>
          </a:p>
          <a:p>
            <a:endParaRPr lang="en-US" dirty="0"/>
          </a:p>
          <a:p>
            <a:r>
              <a:rPr lang="en-US" dirty="0"/>
              <a:t>even if you're not part of the IT world you've most likely heard of cloud computing or "the cloud!"</a:t>
            </a:r>
          </a:p>
        </p:txBody>
      </p:sp>
    </p:spTree>
    <p:extLst>
      <p:ext uri="{BB962C8B-B14F-4D97-AF65-F5344CB8AC3E}">
        <p14:creationId xmlns:p14="http://schemas.microsoft.com/office/powerpoint/2010/main" val="173850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which makes cloud computing possible</a:t>
            </a:r>
          </a:p>
          <a:p>
            <a:r>
              <a:rPr lang="en-US" dirty="0"/>
              <a:t>3. meaning you get additional services as you need them. </a:t>
            </a:r>
          </a:p>
          <a:p>
            <a:r>
              <a:rPr lang="en-US" dirty="0"/>
              <a:t>4. sinking a large amount of your personal or business capital</a:t>
            </a:r>
          </a:p>
          <a:p>
            <a:r>
              <a:rPr lang="en-US" dirty="0"/>
              <a:t>5. just to list a few but there are many others.</a:t>
            </a:r>
          </a:p>
          <a:p>
            <a:r>
              <a:rPr lang="en-US" dirty="0"/>
              <a:t>6. these make up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97891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basically is a virtual data center. so rather than setting up and maintaining your own, you can effectively rent what you need.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you can just purchase applications that are needed for your business</a:t>
            </a:r>
          </a:p>
          <a:p>
            <a:r>
              <a:rPr lang="en-US" dirty="0"/>
              <a:t>3. most of you have probably already used and are currently using SaaS</a:t>
            </a:r>
          </a:p>
          <a:p>
            <a:r>
              <a:rPr lang="en-US" dirty="0"/>
              <a:t>4. if you're using </a:t>
            </a:r>
            <a:r>
              <a:rPr lang="en-US" dirty="0" err="1"/>
              <a:t>gmail</a:t>
            </a:r>
            <a:r>
              <a:rPr lang="en-US" dirty="0"/>
              <a:t> you are using a SaaS</a:t>
            </a:r>
          </a:p>
          <a:p>
            <a:endParaRPr lang="en-US" dirty="0"/>
          </a:p>
          <a:p>
            <a:r>
              <a:rPr lang="en-US" dirty="0"/>
              <a:t>several different cloud offerings but most will fall into one of these three categories</a:t>
            </a:r>
          </a:p>
        </p:txBody>
      </p:sp>
    </p:spTree>
    <p:extLst>
      <p:ext uri="{BB962C8B-B14F-4D97-AF65-F5344CB8AC3E}">
        <p14:creationId xmlns:p14="http://schemas.microsoft.com/office/powerpoint/2010/main" val="225598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it can be hard to </a:t>
            </a:r>
            <a:r>
              <a:rPr lang="en-US" dirty="0" err="1"/>
              <a:t>disitinguish</a:t>
            </a:r>
            <a:r>
              <a:rPr lang="en-US" dirty="0"/>
              <a:t> between different cloud offerings but </a:t>
            </a:r>
            <a:r>
              <a:rPr lang="en-US" dirty="0" err="1"/>
              <a:t>i</a:t>
            </a:r>
            <a:r>
              <a:rPr lang="en-US" dirty="0"/>
              <a:t> hope this video has given you better understanding on what cloud computing consists of.  </a:t>
            </a:r>
          </a:p>
        </p:txBody>
      </p:sp>
    </p:spTree>
    <p:extLst>
      <p:ext uri="{BB962C8B-B14F-4D97-AF65-F5344CB8AC3E}">
        <p14:creationId xmlns:p14="http://schemas.microsoft.com/office/powerpoint/2010/main" val="403178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5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566244"/>
            <a:ext cx="6400800" cy="719018"/>
          </a:xfrm>
          <a:prstGeom prst="rect">
            <a:avLst/>
          </a:prstGeom>
          <a:solidFill>
            <a:srgbClr val="000000">
              <a:alpha val="41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1pPr>
            <a:lvl2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2pPr>
            <a:lvl3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3pPr>
            <a:lvl4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4pPr>
            <a:lvl5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5pPr>
          </a:lstStyle>
          <a:p>
            <a:pPr marL="0" lvl="0" indent="0" fontAlgn="auto" hangingPunct="0">
              <a:spcBef>
                <a:spcPts val="0"/>
              </a:spcBef>
              <a:buSzTx/>
              <a:buFontTx/>
              <a:buNone/>
            </a:pPr>
            <a:r>
              <a:rPr lang="en-US"/>
              <a:t>Edit Master text styles</a:t>
            </a:r>
          </a:p>
        </p:txBody>
      </p:sp>
      <p:pic>
        <p:nvPicPr>
          <p:cNvPr id="9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197864" y="1909228"/>
            <a:ext cx="6748272" cy="1106424"/>
          </a:xfrm>
          <a:prstGeom prst="rect">
            <a:avLst/>
          </a:prstGeom>
        </p:spPr>
        <p:txBody>
          <a:bodyPr lIns="45720">
            <a:noAutofit/>
          </a:bodyPr>
          <a:lstStyle>
            <a:lvl1pPr algn="ctr">
              <a:defRPr sz="5400" b="0" i="0">
                <a:latin typeface="Omnes ExtraLight" charset="0"/>
                <a:ea typeface="Omnes ExtraLight" charset="0"/>
                <a:cs typeface="Omnes Extra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251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6" y="792000"/>
            <a:ext cx="4147574" cy="3578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4708800" y="792000"/>
            <a:ext cx="4182957" cy="357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COMPARISON TITLE TEXT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86400" y="792000"/>
            <a:ext cx="0" cy="357840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6214563"/>
              </p:ext>
            </p:extLst>
          </p:nvPr>
        </p:nvGraphicFramePr>
        <p:xfrm>
          <a:off x="309224" y="834950"/>
          <a:ext cx="8582532" cy="2426652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215900" dir="3600000" algn="ctr" rotWithShape="0">
                    <a:schemeClr val="tx1">
                      <a:alpha val="79000"/>
                    </a:schemeClr>
                  </a:outerShdw>
                </a:effectLst>
                <a:tableStyleId>{5940675A-B579-460E-94D1-54222C63F5DA}</a:tableStyleId>
              </a:tblPr>
              <a:tblGrid>
                <a:gridCol w="286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9226" y="799200"/>
            <a:ext cx="8582530" cy="446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5" y="1411200"/>
            <a:ext cx="8582531" cy="1836000"/>
          </a:xfrm>
          <a:prstGeom prst="rect">
            <a:avLst/>
          </a:prstGeom>
          <a:solidFill>
            <a:srgbClr val="2A2A2A"/>
          </a:solidFill>
          <a:ln>
            <a:noFill/>
          </a:ln>
        </p:spPr>
        <p:txBody>
          <a:bodyPr tIns="91440" bIns="91440" numCol="3">
            <a:no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buSzPct val="80000"/>
              <a:buFont typeface="Arial" charset="0"/>
              <a:buChar char="•"/>
              <a:defRPr sz="1400" b="0" i="0">
                <a:latin typeface="Omnes ExtraLight" charset="0"/>
                <a:ea typeface="Omnes ExtraLight" charset="0"/>
                <a:cs typeface="Omnes ExtraLight" charset="0"/>
              </a:defRPr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9226" y="799200"/>
            <a:ext cx="8582530" cy="446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9226" y="1375200"/>
            <a:ext cx="8582530" cy="2880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4045936" y="2635200"/>
            <a:ext cx="1109109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</a:rPr>
              <a:t>Insert</a:t>
            </a:r>
            <a:r>
              <a:rPr lang="en-US" sz="1400" baseline="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</a:rPr>
              <a:t>Picture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23200" y="792000"/>
            <a:ext cx="4168556" cy="35784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6330417" y="2401200"/>
            <a:ext cx="961322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1200" dirty="0">
                <a:solidFill>
                  <a:schemeClr val="bg2"/>
                </a:solidFill>
              </a:rPr>
              <a:t>Insert</a:t>
            </a:r>
            <a:r>
              <a:rPr lang="en-US" sz="1200" baseline="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Picture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6" y="792000"/>
            <a:ext cx="4147574" cy="3578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9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LPIC-3 304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688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10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166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2386444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42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366811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655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988479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922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910838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1669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170833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411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671703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6565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3036306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High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918275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What is cloud computing?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4750904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 computing is the use of remote computer services that provide storage, compute resources, network, data, analytics, and even full blown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Makes use of virtualization 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 are on-demand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 expense (Pay-as-you-go) vs capital expense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 providers: Amazon Web Services, Microsoft Azure, Google Cloud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cloud computing services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Infrastructure-as-a-service (IaaS -“ice”)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Platform-as-a-service (PaaS - “pass”)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Software-as-a-</a:t>
            </a:r>
            <a:r>
              <a:rPr lang="en-US" dirty="0" err="1"/>
              <a:t>servie</a:t>
            </a:r>
            <a:r>
              <a:rPr lang="en-US" dirty="0"/>
              <a:t> (SaaS - “sass”)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55211-692F-7D42-BC3B-26610167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78" y="742793"/>
            <a:ext cx="3193222" cy="36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5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Infrastructure-as-a-service (IaaS)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4750904" cy="34396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you with remote access to servers which includes compute resources, storage, network, and firewall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virtual data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Install, maintain, and configure the software: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Operating systems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Middleware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Applications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Runtime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Offers the most flexibility and control over IT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 – Amazon AWS, Microsoft Azure, Rackspace Open Cloud, Google Compute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55211-692F-7D42-BC3B-26610167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78" y="742793"/>
            <a:ext cx="3193222" cy="3688722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DDB057D9-450E-3548-AD89-0D77812A78EF}"/>
              </a:ext>
            </a:extLst>
          </p:cNvPr>
          <p:cNvSpPr/>
          <p:nvPr/>
        </p:nvSpPr>
        <p:spPr>
          <a:xfrm>
            <a:off x="8523798" y="3760966"/>
            <a:ext cx="540690" cy="331322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01792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Platform-as-a-service (PaaS)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4750904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the tools to develop and deploy applications quickly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Includes the underlying infrastructure required to run and deploy applications, but removes the need to </a:t>
            </a:r>
            <a:r>
              <a:rPr lang="en-US" i="1" dirty="0"/>
              <a:t>build</a:t>
            </a:r>
            <a:r>
              <a:rPr lang="en-US" dirty="0"/>
              <a:t>  and maintain the underlying infrastructure: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System/Software updates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Resource management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Capacity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analytics for applications, in addition to a development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 – AWS Elastic Beanstalk, Salesforce, Microsoft Azure, Red Hat OpenShift, Google App Engine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55211-692F-7D42-BC3B-26610167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78" y="742793"/>
            <a:ext cx="3193222" cy="3688722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DDB057D9-450E-3548-AD89-0D77812A78EF}"/>
              </a:ext>
            </a:extLst>
          </p:cNvPr>
          <p:cNvSpPr/>
          <p:nvPr/>
        </p:nvSpPr>
        <p:spPr>
          <a:xfrm>
            <a:off x="8539700" y="3093056"/>
            <a:ext cx="540690" cy="331322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15815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Software-as-a-service (SaaS)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4750904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 complete solution that does not require management of the software or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Saves time and money on in-house development and maintenance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Sophisticated, end-user, cloud-based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 – Microsoft Office 365, Google G Suite, Dropbox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55211-692F-7D42-BC3B-26610167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78" y="742793"/>
            <a:ext cx="3193222" cy="3688722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DDB057D9-450E-3548-AD89-0D77812A78EF}"/>
              </a:ext>
            </a:extLst>
          </p:cNvPr>
          <p:cNvSpPr/>
          <p:nvPr/>
        </p:nvSpPr>
        <p:spPr>
          <a:xfrm>
            <a:off x="8507895" y="2443493"/>
            <a:ext cx="540690" cy="331322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EC478EF1-8458-BF47-83B3-86CD11EFB203}"/>
              </a:ext>
            </a:extLst>
          </p:cNvPr>
          <p:cNvSpPr/>
          <p:nvPr/>
        </p:nvSpPr>
        <p:spPr>
          <a:xfrm>
            <a:off x="8056658" y="1446542"/>
            <a:ext cx="540690" cy="331322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8226D03D-638F-3742-AFF1-C8867A74E28A}"/>
              </a:ext>
            </a:extLst>
          </p:cNvPr>
          <p:cNvSpPr/>
          <p:nvPr/>
        </p:nvSpPr>
        <p:spPr>
          <a:xfrm rot="10800000">
            <a:off x="5601232" y="1446502"/>
            <a:ext cx="540690" cy="331322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056372D1-7E2C-B843-A877-B58938DA87CF}"/>
              </a:ext>
            </a:extLst>
          </p:cNvPr>
          <p:cNvSpPr/>
          <p:nvPr/>
        </p:nvSpPr>
        <p:spPr>
          <a:xfrm rot="13023573">
            <a:off x="5852011" y="649019"/>
            <a:ext cx="540690" cy="331322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1D1F1EFD-F142-A343-874C-B8A3FC62ACED}"/>
              </a:ext>
            </a:extLst>
          </p:cNvPr>
          <p:cNvSpPr/>
          <p:nvPr/>
        </p:nvSpPr>
        <p:spPr>
          <a:xfrm rot="18840513">
            <a:off x="7779080" y="686661"/>
            <a:ext cx="540690" cy="331322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CE474F1B-FE95-A541-97B5-79312C854928}"/>
              </a:ext>
            </a:extLst>
          </p:cNvPr>
          <p:cNvSpPr/>
          <p:nvPr/>
        </p:nvSpPr>
        <p:spPr>
          <a:xfrm rot="16200000">
            <a:off x="6819844" y="378673"/>
            <a:ext cx="540690" cy="331322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9137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High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9823422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83EE57B3-14B2-7F41-A518-1809009005C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0B9AF26-C086-214E-B3F7-BFC222AB9E76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D21BC20D-089B-6943-86BE-26991D657257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A4884B34-08CD-2244-A57D-F7028E0D0033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29AF355-6547-6F4E-9C80-EFD29E7BF9B1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60591EAA-B3E9-D546-9357-3EFB354B017D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CDE01BA5-6BB8-8F42-90B2-8B8E334B6AB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7DAC2701-6ACC-DC46-90ED-9CBEA4C2F4B2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2933</TotalTime>
  <Words>325</Words>
  <Application>Microsoft Macintosh PowerPoint</Application>
  <PresentationFormat>On-screen Show (16:9)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Calibri</vt:lpstr>
      <vt:lpstr>Helvetica</vt:lpstr>
      <vt:lpstr>Omnes ExtraLight</vt:lpstr>
      <vt:lpstr>Omnes Light</vt:lpstr>
      <vt:lpstr>Omnes SemiBold</vt:lpstr>
      <vt:lpstr>Omnes SemiBold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LPIC-3 304: Virtualization and High Availability</vt:lpstr>
      <vt:lpstr>What is cloud computing? </vt:lpstr>
      <vt:lpstr>Infrastructure-as-a-service (IaaS)</vt:lpstr>
      <vt:lpstr>Platform-as-a-service (PaaS)</vt:lpstr>
      <vt:lpstr>Software-as-a-service (SaaS)</vt:lpstr>
      <vt:lpstr>LPIC-3 304: Virtualization and High Availability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LPIC-3 304: Virtualization and High Availability</dc:title>
  <dc:creator>Matthew Pearson</dc:creator>
  <cp:lastModifiedBy>Matthew Pearson</cp:lastModifiedBy>
  <cp:revision>50</cp:revision>
  <dcterms:created xsi:type="dcterms:W3CDTF">2018-07-27T19:52:55Z</dcterms:created>
  <dcterms:modified xsi:type="dcterms:W3CDTF">2018-08-08T13:38:44Z</dcterms:modified>
</cp:coreProperties>
</file>